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9"/>
  </p:notesMasterIdLst>
  <p:handoutMasterIdLst>
    <p:handoutMasterId r:id="rId20"/>
  </p:handoutMasterIdLst>
  <p:sldIdLst>
    <p:sldId id="532" r:id="rId2"/>
    <p:sldId id="588" r:id="rId3"/>
    <p:sldId id="583" r:id="rId4"/>
    <p:sldId id="520" r:id="rId5"/>
    <p:sldId id="575" r:id="rId6"/>
    <p:sldId id="574" r:id="rId7"/>
    <p:sldId id="558" r:id="rId8"/>
    <p:sldId id="517" r:id="rId9"/>
    <p:sldId id="570" r:id="rId10"/>
    <p:sldId id="577" r:id="rId11"/>
    <p:sldId id="584" r:id="rId12"/>
    <p:sldId id="578" r:id="rId13"/>
    <p:sldId id="586" r:id="rId14"/>
    <p:sldId id="580" r:id="rId15"/>
    <p:sldId id="568" r:id="rId16"/>
    <p:sldId id="552" r:id="rId17"/>
    <p:sldId id="58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602B"/>
    <a:srgbClr val="FE230A"/>
    <a:srgbClr val="FFBF61"/>
    <a:srgbClr val="FF8042"/>
    <a:srgbClr val="FFCF89"/>
    <a:srgbClr val="FF9600"/>
    <a:srgbClr val="002060"/>
    <a:srgbClr val="10167E"/>
    <a:srgbClr val="101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67725" autoAdjust="0"/>
  </p:normalViewPr>
  <p:slideViewPr>
    <p:cSldViewPr>
      <p:cViewPr varScale="1">
        <p:scale>
          <a:sx n="60" d="100"/>
          <a:sy n="60" d="100"/>
        </p:scale>
        <p:origin x="1541"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27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2.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solidFill>
                  <a:srgbClr val="1F497D"/>
                </a:solidFill>
              </a:rPr>
              <a:t>It </a:t>
            </a:r>
            <a:r>
              <a:rPr lang="en-US" sz="1800" b="1" dirty="0">
                <a:solidFill>
                  <a:srgbClr val="1F497D"/>
                </a:solidFill>
              </a:rPr>
              <a:t>would be the </a:t>
            </a:r>
          </a:p>
          <a:p>
            <a:pPr>
              <a:defRPr/>
            </a:pPr>
            <a:r>
              <a:rPr lang="en-US" sz="1800" b="1" dirty="0">
                <a:solidFill>
                  <a:srgbClr val="1F497D"/>
                </a:solidFill>
              </a:rPr>
              <a:t>5th largest city in Johnson Count</a:t>
            </a:r>
            <a:r>
              <a:rPr lang="en-US" sz="1800" b="1" dirty="0">
                <a:solidFill>
                  <a:schemeClr val="tx2"/>
                </a:solidFill>
              </a:rPr>
              <a: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5"/>
              </a:solidFill>
              <a:ln>
                <a:noFill/>
              </a:ln>
              <a:effectLst/>
            </c:spPr>
          </c:dPt>
          <c:cat>
            <c:strRef>
              <c:f>'johnson County cities'!$A$4:$A$13</c:f>
              <c:strCache>
                <c:ptCount val="10"/>
                <c:pt idx="0">
                  <c:v>Overland Park</c:v>
                </c:pt>
                <c:pt idx="1">
                  <c:v>Olathe</c:v>
                </c:pt>
                <c:pt idx="2">
                  <c:v>Shawnee</c:v>
                </c:pt>
                <c:pt idx="3">
                  <c:v>Lenexa</c:v>
                </c:pt>
                <c:pt idx="4">
                  <c:v>Poverty </c:v>
                </c:pt>
                <c:pt idx="5">
                  <c:v>Leawood</c:v>
                </c:pt>
                <c:pt idx="6">
                  <c:v>Northeast cities</c:v>
                </c:pt>
                <c:pt idx="7">
                  <c:v>Prairie Village</c:v>
                </c:pt>
                <c:pt idx="8">
                  <c:v>Gardner</c:v>
                </c:pt>
                <c:pt idx="9">
                  <c:v>Merriam</c:v>
                </c:pt>
              </c:strCache>
            </c:strRef>
          </c:cat>
          <c:val>
            <c:numRef>
              <c:f>'johnson County cities'!$Z$4:$Z$13</c:f>
              <c:numCache>
                <c:formatCode>_(* #,##0_);_(* \(#,##0\);_(* "-"??_);_(@_)</c:formatCode>
                <c:ptCount val="10"/>
                <c:pt idx="0">
                  <c:v>184525</c:v>
                </c:pt>
                <c:pt idx="1">
                  <c:v>133062</c:v>
                </c:pt>
                <c:pt idx="2">
                  <c:v>64599</c:v>
                </c:pt>
                <c:pt idx="3">
                  <c:v>51042</c:v>
                </c:pt>
                <c:pt idx="4">
                  <c:v>36964</c:v>
                </c:pt>
                <c:pt idx="5">
                  <c:v>34395</c:v>
                </c:pt>
                <c:pt idx="6">
                  <c:v>25987</c:v>
                </c:pt>
                <c:pt idx="7">
                  <c:v>21877</c:v>
                </c:pt>
                <c:pt idx="8">
                  <c:v>20667</c:v>
                </c:pt>
                <c:pt idx="9">
                  <c:v>11290</c:v>
                </c:pt>
              </c:numCache>
            </c:numRef>
          </c:val>
        </c:ser>
        <c:dLbls>
          <c:showLegendKey val="0"/>
          <c:showVal val="0"/>
          <c:showCatName val="0"/>
          <c:showSerName val="0"/>
          <c:showPercent val="0"/>
          <c:showBubbleSize val="0"/>
        </c:dLbls>
        <c:gapWidth val="219"/>
        <c:overlap val="-27"/>
        <c:axId val="232418816"/>
        <c:axId val="232415456"/>
      </c:barChart>
      <c:catAx>
        <c:axId val="23241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2415456"/>
        <c:crosses val="autoZero"/>
        <c:auto val="1"/>
        <c:lblAlgn val="ctr"/>
        <c:lblOffset val="100"/>
        <c:noMultiLvlLbl val="0"/>
      </c:catAx>
      <c:valAx>
        <c:axId val="2324154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2418816"/>
        <c:crosses val="autoZero"/>
        <c:crossBetween val="between"/>
        <c:majorUnit val="2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rgbClr val="1F497D"/>
                </a:solidFill>
                <a:latin typeface="+mn-lt"/>
                <a:ea typeface="+mn-ea"/>
                <a:cs typeface="+mn-cs"/>
              </a:defRPr>
            </a:pPr>
            <a:r>
              <a:rPr lang="en-US" sz="1800" b="1" dirty="0" smtClean="0">
                <a:solidFill>
                  <a:srgbClr val="1F497D"/>
                </a:solidFill>
              </a:rPr>
              <a:t>It </a:t>
            </a:r>
            <a:r>
              <a:rPr lang="en-US" sz="1800" b="1" dirty="0">
                <a:solidFill>
                  <a:srgbClr val="1F497D"/>
                </a:solidFill>
              </a:rPr>
              <a:t>would</a:t>
            </a:r>
            <a:r>
              <a:rPr lang="en-US" sz="1800" b="1" baseline="0" dirty="0">
                <a:solidFill>
                  <a:srgbClr val="1F497D"/>
                </a:solidFill>
              </a:rPr>
              <a:t> </a:t>
            </a:r>
            <a:r>
              <a:rPr lang="en-US" sz="1800" b="1" baseline="0" dirty="0" smtClean="0">
                <a:solidFill>
                  <a:srgbClr val="1F497D"/>
                </a:solidFill>
              </a:rPr>
              <a:t>be the </a:t>
            </a:r>
            <a:r>
              <a:rPr lang="en-US" sz="1800" b="1" baseline="0" dirty="0">
                <a:solidFill>
                  <a:srgbClr val="1F497D"/>
                </a:solidFill>
              </a:rPr>
              <a:t>fastest growing city, </a:t>
            </a:r>
            <a:r>
              <a:rPr lang="en-US" sz="1800" b="1" baseline="0" dirty="0" smtClean="0">
                <a:solidFill>
                  <a:srgbClr val="1F497D"/>
                </a:solidFill>
              </a:rPr>
              <a:t>2000-2014</a:t>
            </a:r>
            <a:endParaRPr lang="en-US" sz="1800" b="1" dirty="0">
              <a:solidFill>
                <a:srgbClr val="1F497D"/>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1F497D"/>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dPt>
          <c:cat>
            <c:strRef>
              <c:f>'johnson County cities'!$AD$4:$AD$13</c:f>
              <c:strCache>
                <c:ptCount val="10"/>
                <c:pt idx="0">
                  <c:v>Poverty </c:v>
                </c:pt>
                <c:pt idx="1">
                  <c:v>Gardner</c:v>
                </c:pt>
                <c:pt idx="2">
                  <c:v>Olathe</c:v>
                </c:pt>
                <c:pt idx="3">
                  <c:v>Shawnee</c:v>
                </c:pt>
                <c:pt idx="4">
                  <c:v>Lenexa</c:v>
                </c:pt>
                <c:pt idx="5">
                  <c:v>Leawood</c:v>
                </c:pt>
                <c:pt idx="6">
                  <c:v>Overland Park</c:v>
                </c:pt>
                <c:pt idx="7">
                  <c:v>Merriam</c:v>
                </c:pt>
                <c:pt idx="8">
                  <c:v>Prairie Village</c:v>
                </c:pt>
                <c:pt idx="9">
                  <c:v>Northeast cities</c:v>
                </c:pt>
              </c:strCache>
            </c:strRef>
          </c:cat>
          <c:val>
            <c:numRef>
              <c:f>'johnson County cities'!$AC$4:$AC$13</c:f>
              <c:numCache>
                <c:formatCode>0%</c:formatCode>
                <c:ptCount val="10"/>
                <c:pt idx="0">
                  <c:v>1.4123213469947138</c:v>
                </c:pt>
                <c:pt idx="1">
                  <c:v>1.1229583975346686</c:v>
                </c:pt>
                <c:pt idx="2">
                  <c:v>0.4173625905411163</c:v>
                </c:pt>
                <c:pt idx="3">
                  <c:v>0.32837754472547809</c:v>
                </c:pt>
                <c:pt idx="4">
                  <c:v>0.26401030187464403</c:v>
                </c:pt>
                <c:pt idx="5">
                  <c:v>0.23789814648191471</c:v>
                </c:pt>
                <c:pt idx="6">
                  <c:v>0.21634092482119904</c:v>
                </c:pt>
                <c:pt idx="7">
                  <c:v>2.6083795328546759E-2</c:v>
                </c:pt>
                <c:pt idx="8">
                  <c:v>-8.4304038435389569E-3</c:v>
                </c:pt>
                <c:pt idx="9">
                  <c:v>-3.1708771145390863E-2</c:v>
                </c:pt>
              </c:numCache>
            </c:numRef>
          </c:val>
        </c:ser>
        <c:dLbls>
          <c:showLegendKey val="0"/>
          <c:showVal val="0"/>
          <c:showCatName val="0"/>
          <c:showSerName val="0"/>
          <c:showPercent val="0"/>
          <c:showBubbleSize val="0"/>
        </c:dLbls>
        <c:gapWidth val="219"/>
        <c:overlap val="-27"/>
        <c:axId val="233656288"/>
        <c:axId val="233656848"/>
      </c:barChart>
      <c:catAx>
        <c:axId val="23365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3656848"/>
        <c:crosses val="autoZero"/>
        <c:auto val="1"/>
        <c:lblAlgn val="ctr"/>
        <c:lblOffset val="100"/>
        <c:noMultiLvlLbl val="0"/>
      </c:catAx>
      <c:valAx>
        <c:axId val="233656848"/>
        <c:scaling>
          <c:orientation val="minMax"/>
          <c:max val="1.5"/>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3656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38127219391694"/>
          <c:y val="7.1712956335003575E-2"/>
          <c:w val="0.84269607843137251"/>
          <c:h val="0.64046886184681462"/>
        </c:manualLayout>
      </c:layout>
      <c:barChart>
        <c:barDir val="col"/>
        <c:grouping val="clustered"/>
        <c:varyColors val="0"/>
        <c:dLbls>
          <c:dLblPos val="inBase"/>
          <c:showLegendKey val="0"/>
          <c:showVal val="1"/>
          <c:showCatName val="0"/>
          <c:showSerName val="0"/>
          <c:showPercent val="0"/>
          <c:showBubbleSize val="0"/>
        </c:dLbls>
        <c:gapWidth val="92"/>
        <c:overlap val="-54"/>
        <c:axId val="381995376"/>
        <c:axId val="381995936"/>
      </c:barChart>
      <c:catAx>
        <c:axId val="38199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381995936"/>
        <c:crosses val="autoZero"/>
        <c:auto val="1"/>
        <c:lblAlgn val="ctr"/>
        <c:lblOffset val="100"/>
        <c:noMultiLvlLbl val="0"/>
      </c:catAx>
      <c:valAx>
        <c:axId val="38199593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81995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mn-lt"/>
                <a:ea typeface="+mn-ea"/>
                <a:cs typeface="+mn-cs"/>
              </a:defRPr>
            </a:pPr>
            <a:endParaRPr lang="en-US"/>
          </a:p>
        </c:txPr>
      </c:dTable>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0186278798483524E-3"/>
          <c:w val="0.95773561290949727"/>
          <c:h val="0.79240676310809988"/>
        </c:manualLayout>
      </c:layout>
      <c:barChart>
        <c:barDir val="col"/>
        <c:grouping val="clustered"/>
        <c:varyColors val="0"/>
        <c:ser>
          <c:idx val="0"/>
          <c:order val="0"/>
          <c:tx>
            <c:strRef>
              <c:f>Sheet1!$A$4</c:f>
              <c:strCache>
                <c:ptCount val="1"/>
                <c:pt idx="0">
                  <c:v>Number of Poor</c:v>
                </c:pt>
              </c:strCache>
            </c:strRef>
          </c:tx>
          <c:spPr>
            <a:solidFill>
              <a:schemeClr val="accent1"/>
            </a:solidFill>
            <a:ln>
              <a:noFill/>
            </a:ln>
            <a:effectLst/>
          </c:spPr>
          <c:invertIfNegative val="0"/>
          <c:dPt>
            <c:idx val="0"/>
            <c:invertIfNegative val="0"/>
            <c:bubble3D val="0"/>
            <c:spPr>
              <a:solidFill>
                <a:srgbClr val="FE230A"/>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Sheet1!$B$2:$G$2</c:f>
              <c:strCache>
                <c:ptCount val="6"/>
                <c:pt idx="0">
                  <c:v>Total Poor</c:v>
                </c:pt>
                <c:pt idx="1">
                  <c:v>African-American</c:v>
                </c:pt>
                <c:pt idx="2">
                  <c:v>Hispanic/  Latino</c:v>
                </c:pt>
                <c:pt idx="3">
                  <c:v>With Disability</c:v>
                </c:pt>
                <c:pt idx="4">
                  <c:v>No High School Diploma</c:v>
                </c:pt>
                <c:pt idx="5">
                  <c:v>Children Living With One Parent</c:v>
                </c:pt>
              </c:strCache>
            </c:strRef>
          </c:cat>
          <c:val>
            <c:numRef>
              <c:f>Sheet1!$B$3:$G$3</c:f>
              <c:numCache>
                <c:formatCode>0.0%</c:formatCode>
                <c:ptCount val="6"/>
                <c:pt idx="0">
                  <c:v>6.5000000000000002E-2</c:v>
                </c:pt>
                <c:pt idx="1">
                  <c:v>0.14499999999999999</c:v>
                </c:pt>
                <c:pt idx="2">
                  <c:v>0.23300000000000001</c:v>
                </c:pt>
                <c:pt idx="3">
                  <c:v>0.11600000000000001</c:v>
                </c:pt>
                <c:pt idx="4">
                  <c:v>0.184</c:v>
                </c:pt>
                <c:pt idx="5">
                  <c:v>0.26</c:v>
                </c:pt>
              </c:numCache>
            </c:numRef>
          </c:val>
        </c:ser>
        <c:dLbls>
          <c:dLblPos val="inBase"/>
          <c:showLegendKey val="0"/>
          <c:showVal val="1"/>
          <c:showCatName val="0"/>
          <c:showSerName val="0"/>
          <c:showPercent val="0"/>
          <c:showBubbleSize val="0"/>
        </c:dLbls>
        <c:gapWidth val="92"/>
        <c:overlap val="-54"/>
        <c:axId val="381998736"/>
        <c:axId val="381999296"/>
      </c:barChart>
      <c:catAx>
        <c:axId val="38199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400" b="1" i="0" u="none" strike="noStrike" kern="1200" baseline="0">
                <a:solidFill>
                  <a:schemeClr val="tx1">
                    <a:lumMod val="65000"/>
                    <a:lumOff val="35000"/>
                  </a:schemeClr>
                </a:solidFill>
                <a:latin typeface="+mn-lt"/>
                <a:ea typeface="+mn-ea"/>
                <a:cs typeface="+mn-cs"/>
              </a:defRPr>
            </a:pPr>
            <a:endParaRPr lang="en-US"/>
          </a:p>
        </c:txPr>
        <c:crossAx val="381999296"/>
        <c:crosses val="autoZero"/>
        <c:auto val="1"/>
        <c:lblAlgn val="ctr"/>
        <c:lblOffset val="100"/>
        <c:noMultiLvlLbl val="0"/>
      </c:catAx>
      <c:valAx>
        <c:axId val="381999296"/>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381998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2"/>
              </a:solidFill>
              <a:ln w="19050">
                <a:solidFill>
                  <a:schemeClr val="lt1"/>
                </a:solidFill>
              </a:ln>
              <a:effectLst/>
            </c:spPr>
          </c:dPt>
          <c:dLbls>
            <c:dLbl>
              <c:idx val="0"/>
              <c:layout>
                <c:manualLayout>
                  <c:x val="1.5167732939632545E-2"/>
                  <c:y val="6.6335586004505315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'[ACS_14_1YR_C17004.xls]C17004'!$R$6:$R$8</c:f>
              <c:strCache>
                <c:ptCount val="3"/>
                <c:pt idx="0">
                  <c:v>Full-time work</c:v>
                </c:pt>
                <c:pt idx="1">
                  <c:v>Part-time or Part-year Work</c:v>
                </c:pt>
                <c:pt idx="2">
                  <c:v>Did Not Work</c:v>
                </c:pt>
              </c:strCache>
            </c:strRef>
          </c:cat>
          <c:val>
            <c:numRef>
              <c:f>'[ACS_14_1YR_C17004.xls]C17004'!$S$6:$S$8</c:f>
              <c:numCache>
                <c:formatCode>General</c:formatCode>
                <c:ptCount val="3"/>
                <c:pt idx="0">
                  <c:v>2781</c:v>
                </c:pt>
                <c:pt idx="1">
                  <c:v>11600</c:v>
                </c:pt>
                <c:pt idx="2">
                  <c:v>4596</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baseline="0" dirty="0"/>
              <a:t>Median Hourly Wages</a:t>
            </a:r>
          </a:p>
          <a:p>
            <a:pPr>
              <a:defRPr sz="1800" b="1"/>
            </a:pPr>
            <a:r>
              <a:rPr lang="en-US" sz="1800" b="1" baseline="0" dirty="0"/>
              <a:t>KS-Counties, KC </a:t>
            </a:r>
            <a:r>
              <a:rPr lang="en-US" sz="1800" b="1" baseline="0" dirty="0" smtClean="0"/>
              <a:t>Area</a:t>
            </a:r>
            <a:endParaRPr lang="en-US" sz="1800" b="1" dirty="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6.4641294838145236E-2"/>
                  <c:y val="3.097668935450865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0353083179417384"/>
                  <c:y val="0.17088415854797809"/>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'working sheet'!$P$3:$P$7</c:f>
              <c:strCache>
                <c:ptCount val="5"/>
                <c:pt idx="0">
                  <c:v>&lt;$10</c:v>
                </c:pt>
                <c:pt idx="1">
                  <c:v>$10-14.99</c:v>
                </c:pt>
                <c:pt idx="2">
                  <c:v>$15-19.99</c:v>
                </c:pt>
                <c:pt idx="3">
                  <c:v>$20-29.99</c:v>
                </c:pt>
                <c:pt idx="4">
                  <c:v>&gt;$30</c:v>
                </c:pt>
              </c:strCache>
            </c:strRef>
          </c:cat>
          <c:val>
            <c:numRef>
              <c:f>'working sheet'!$Q$3:$Q$7</c:f>
              <c:numCache>
                <c:formatCode>General</c:formatCode>
                <c:ptCount val="5"/>
                <c:pt idx="0">
                  <c:v>38975</c:v>
                </c:pt>
                <c:pt idx="1">
                  <c:v>82667</c:v>
                </c:pt>
                <c:pt idx="2">
                  <c:v>87172</c:v>
                </c:pt>
                <c:pt idx="3">
                  <c:v>73351</c:v>
                </c:pt>
                <c:pt idx="4">
                  <c:v>90198</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What it Takes to Rais</a:t>
            </a:r>
            <a:r>
              <a:rPr lang="en-US" sz="1800" b="1" baseline="0" dirty="0"/>
              <a:t>e A </a:t>
            </a:r>
            <a:r>
              <a:rPr lang="en-US" sz="1800" b="1" baseline="0" dirty="0" smtClean="0"/>
              <a:t>Family</a:t>
            </a:r>
          </a:p>
          <a:p>
            <a:pPr>
              <a:defRPr sz="1800" b="1"/>
            </a:pPr>
            <a:r>
              <a:rPr lang="en-US" sz="1800" b="1" baseline="0" dirty="0" smtClean="0"/>
              <a:t>Single parent with two children </a:t>
            </a:r>
            <a:endParaRPr lang="en-US" sz="1800" b="1" dirty="0"/>
          </a:p>
        </c:rich>
      </c:tx>
      <c:layout>
        <c:manualLayout>
          <c:xMode val="edge"/>
          <c:yMode val="edge"/>
          <c:x val="0.33831776542638053"/>
          <c:y val="3.240748031496062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235422778035097E-2"/>
          <c:y val="0.20814457567804023"/>
          <c:w val="0.87169921774484072"/>
          <c:h val="0.78309405074365701"/>
        </c:manualLayout>
      </c:layout>
      <c:barChart>
        <c:barDir val="col"/>
        <c:grouping val="stacked"/>
        <c:varyColors val="0"/>
        <c:ser>
          <c:idx val="0"/>
          <c:order val="0"/>
          <c:tx>
            <c:strRef>
              <c:f>Charts!$V$20</c:f>
              <c:strCache>
                <c:ptCount val="1"/>
                <c:pt idx="0">
                  <c:v>Housing </c:v>
                </c:pt>
              </c:strCache>
            </c:strRef>
          </c:tx>
          <c:spPr>
            <a:solidFill>
              <a:srgbClr val="1F497D"/>
            </a:solidFill>
            <a:ln>
              <a:noFill/>
            </a:ln>
            <a:effectLst/>
          </c:spPr>
          <c:invertIfNegative val="0"/>
          <c:cat>
            <c:strRef>
              <c:f>Charts!$W$19</c:f>
              <c:strCache>
                <c:ptCount val="1"/>
                <c:pt idx="0">
                  <c:v> </c:v>
                </c:pt>
              </c:strCache>
            </c:strRef>
          </c:cat>
          <c:val>
            <c:numRef>
              <c:f>Charts!$W$20</c:f>
              <c:numCache>
                <c:formatCode>"$"#,##0</c:formatCode>
                <c:ptCount val="1"/>
                <c:pt idx="0">
                  <c:v>852</c:v>
                </c:pt>
              </c:numCache>
            </c:numRef>
          </c:val>
        </c:ser>
        <c:ser>
          <c:idx val="1"/>
          <c:order val="1"/>
          <c:tx>
            <c:strRef>
              <c:f>Charts!$V$21</c:f>
              <c:strCache>
                <c:ptCount val="1"/>
                <c:pt idx="0">
                  <c:v>Food</c:v>
                </c:pt>
              </c:strCache>
            </c:strRef>
          </c:tx>
          <c:spPr>
            <a:solidFill>
              <a:sysClr val="window" lastClr="FFFFFF">
                <a:lumMod val="75000"/>
              </a:sysClr>
            </a:solidFill>
            <a:ln>
              <a:noFill/>
            </a:ln>
            <a:effectLst/>
          </c:spPr>
          <c:invertIfNegative val="0"/>
          <c:cat>
            <c:strRef>
              <c:f>Charts!$W$19</c:f>
              <c:strCache>
                <c:ptCount val="1"/>
                <c:pt idx="0">
                  <c:v> </c:v>
                </c:pt>
              </c:strCache>
            </c:strRef>
          </c:cat>
          <c:val>
            <c:numRef>
              <c:f>Charts!$W$21</c:f>
              <c:numCache>
                <c:formatCode>"$"#,##0</c:formatCode>
                <c:ptCount val="1"/>
                <c:pt idx="0">
                  <c:v>584</c:v>
                </c:pt>
              </c:numCache>
            </c:numRef>
          </c:val>
        </c:ser>
        <c:ser>
          <c:idx val="2"/>
          <c:order val="2"/>
          <c:tx>
            <c:strRef>
              <c:f>Charts!$V$22</c:f>
              <c:strCache>
                <c:ptCount val="1"/>
                <c:pt idx="0">
                  <c:v>Child Care</c:v>
                </c:pt>
              </c:strCache>
            </c:strRef>
          </c:tx>
          <c:spPr>
            <a:solidFill>
              <a:srgbClr val="FE230A"/>
            </a:solidFill>
            <a:ln>
              <a:noFill/>
            </a:ln>
            <a:effectLst/>
          </c:spPr>
          <c:invertIfNegative val="0"/>
          <c:cat>
            <c:strRef>
              <c:f>Charts!$W$19</c:f>
              <c:strCache>
                <c:ptCount val="1"/>
                <c:pt idx="0">
                  <c:v> </c:v>
                </c:pt>
              </c:strCache>
            </c:strRef>
          </c:cat>
          <c:val>
            <c:numRef>
              <c:f>Charts!$W$22</c:f>
              <c:numCache>
                <c:formatCode>"$"#,##0</c:formatCode>
                <c:ptCount val="1"/>
                <c:pt idx="0">
                  <c:v>1110</c:v>
                </c:pt>
              </c:numCache>
            </c:numRef>
          </c:val>
        </c:ser>
        <c:ser>
          <c:idx val="3"/>
          <c:order val="3"/>
          <c:tx>
            <c:strRef>
              <c:f>Charts!$V$23</c:f>
              <c:strCache>
                <c:ptCount val="1"/>
                <c:pt idx="0">
                  <c:v>Transportation</c:v>
                </c:pt>
              </c:strCache>
            </c:strRef>
          </c:tx>
          <c:spPr>
            <a:solidFill>
              <a:srgbClr val="5381A7"/>
            </a:solidFill>
            <a:ln>
              <a:noFill/>
            </a:ln>
            <a:effectLst/>
          </c:spPr>
          <c:invertIfNegative val="0"/>
          <c:cat>
            <c:strRef>
              <c:f>Charts!$W$19</c:f>
              <c:strCache>
                <c:ptCount val="1"/>
                <c:pt idx="0">
                  <c:v> </c:v>
                </c:pt>
              </c:strCache>
            </c:strRef>
          </c:cat>
          <c:val>
            <c:numRef>
              <c:f>Charts!$W$23</c:f>
              <c:numCache>
                <c:formatCode>"$"#,##0</c:formatCode>
                <c:ptCount val="1"/>
                <c:pt idx="0">
                  <c:v>487</c:v>
                </c:pt>
              </c:numCache>
            </c:numRef>
          </c:val>
        </c:ser>
        <c:ser>
          <c:idx val="4"/>
          <c:order val="4"/>
          <c:tx>
            <c:strRef>
              <c:f>Charts!$V$24</c:f>
              <c:strCache>
                <c:ptCount val="1"/>
                <c:pt idx="0">
                  <c:v>Health Care</c:v>
                </c:pt>
              </c:strCache>
            </c:strRef>
          </c:tx>
          <c:spPr>
            <a:solidFill>
              <a:srgbClr val="714AD2"/>
            </a:solidFill>
            <a:ln>
              <a:noFill/>
            </a:ln>
            <a:effectLst/>
          </c:spPr>
          <c:invertIfNegative val="0"/>
          <c:cat>
            <c:strRef>
              <c:f>Charts!$W$19</c:f>
              <c:strCache>
                <c:ptCount val="1"/>
                <c:pt idx="0">
                  <c:v> </c:v>
                </c:pt>
              </c:strCache>
            </c:strRef>
          </c:cat>
          <c:val>
            <c:numRef>
              <c:f>Charts!$W$24</c:f>
              <c:numCache>
                <c:formatCode>"$"#,##0</c:formatCode>
                <c:ptCount val="1"/>
                <c:pt idx="0">
                  <c:v>479</c:v>
                </c:pt>
              </c:numCache>
            </c:numRef>
          </c:val>
        </c:ser>
        <c:ser>
          <c:idx val="5"/>
          <c:order val="5"/>
          <c:tx>
            <c:strRef>
              <c:f>Charts!$V$25</c:f>
              <c:strCache>
                <c:ptCount val="1"/>
                <c:pt idx="0">
                  <c:v>Other Necessities</c:v>
                </c:pt>
              </c:strCache>
            </c:strRef>
          </c:tx>
          <c:spPr>
            <a:solidFill>
              <a:srgbClr val="FFBF61"/>
            </a:solidFill>
            <a:ln>
              <a:noFill/>
            </a:ln>
            <a:effectLst/>
          </c:spPr>
          <c:invertIfNegative val="0"/>
          <c:cat>
            <c:strRef>
              <c:f>Charts!$W$19</c:f>
              <c:strCache>
                <c:ptCount val="1"/>
                <c:pt idx="0">
                  <c:v> </c:v>
                </c:pt>
              </c:strCache>
            </c:strRef>
          </c:cat>
          <c:val>
            <c:numRef>
              <c:f>Charts!$W$25</c:f>
              <c:numCache>
                <c:formatCode>"$"#,##0</c:formatCode>
                <c:ptCount val="1"/>
                <c:pt idx="0">
                  <c:v>694</c:v>
                </c:pt>
              </c:numCache>
            </c:numRef>
          </c:val>
        </c:ser>
        <c:ser>
          <c:idx val="6"/>
          <c:order val="6"/>
          <c:tx>
            <c:strRef>
              <c:f>Charts!$V$26</c:f>
              <c:strCache>
                <c:ptCount val="1"/>
                <c:pt idx="0">
                  <c:v>Taxes</c:v>
                </c:pt>
              </c:strCache>
            </c:strRef>
          </c:tx>
          <c:spPr>
            <a:solidFill>
              <a:srgbClr val="4BACC6"/>
            </a:solidFill>
            <a:ln>
              <a:noFill/>
            </a:ln>
            <a:effectLst/>
          </c:spPr>
          <c:invertIfNegative val="0"/>
          <c:cat>
            <c:strRef>
              <c:f>Charts!$W$19</c:f>
              <c:strCache>
                <c:ptCount val="1"/>
                <c:pt idx="0">
                  <c:v> </c:v>
                </c:pt>
              </c:strCache>
            </c:strRef>
          </c:cat>
          <c:val>
            <c:numRef>
              <c:f>Charts!$W$26</c:f>
              <c:numCache>
                <c:formatCode>"$"#,##0</c:formatCode>
                <c:ptCount val="1"/>
                <c:pt idx="0">
                  <c:v>699</c:v>
                </c:pt>
              </c:numCache>
            </c:numRef>
          </c:val>
        </c:ser>
        <c:dLbls>
          <c:showLegendKey val="0"/>
          <c:showVal val="0"/>
          <c:showCatName val="0"/>
          <c:showSerName val="0"/>
          <c:showPercent val="0"/>
          <c:showBubbleSize val="0"/>
        </c:dLbls>
        <c:gapWidth val="150"/>
        <c:overlap val="100"/>
        <c:axId val="383157136"/>
        <c:axId val="383157696"/>
      </c:barChart>
      <c:catAx>
        <c:axId val="383157136"/>
        <c:scaling>
          <c:orientation val="minMax"/>
        </c:scaling>
        <c:delete val="1"/>
        <c:axPos val="b"/>
        <c:numFmt formatCode="General" sourceLinked="1"/>
        <c:majorTickMark val="none"/>
        <c:minorTickMark val="none"/>
        <c:tickLblPos val="nextTo"/>
        <c:crossAx val="383157696"/>
        <c:crosses val="autoZero"/>
        <c:auto val="1"/>
        <c:lblAlgn val="ctr"/>
        <c:lblOffset val="100"/>
        <c:noMultiLvlLbl val="0"/>
      </c:catAx>
      <c:valAx>
        <c:axId val="383157696"/>
        <c:scaling>
          <c:orientation val="minMax"/>
          <c:max val="5000"/>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383157136"/>
        <c:crosses val="autoZero"/>
        <c:crossBetween val="between"/>
        <c:majorUnit val="1000"/>
      </c:valAx>
      <c:spPr>
        <a:noFill/>
        <a:ln w="25400">
          <a:noFill/>
        </a:ln>
        <a:effectLst/>
      </c:spPr>
    </c:plotArea>
    <c:legend>
      <c:legendPos val="r"/>
      <c:layout>
        <c:manualLayout>
          <c:xMode val="edge"/>
          <c:yMode val="edge"/>
          <c:x val="0.10831452318460195"/>
          <c:y val="0.20516379896957321"/>
          <c:w val="0.22113535559298872"/>
          <c:h val="0.7382368523379020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0.15888</cdr:x>
      <cdr:y>0.86207</cdr:y>
    </cdr:from>
    <cdr:to>
      <cdr:x>1</cdr:x>
      <cdr:y>0.95862</cdr:y>
    </cdr:to>
    <cdr:sp macro="" textlink="">
      <cdr:nvSpPr>
        <cdr:cNvPr id="2" name="TextBox 1"/>
        <cdr:cNvSpPr txBox="1"/>
      </cdr:nvSpPr>
      <cdr:spPr>
        <a:xfrm xmlns:a="http://schemas.openxmlformats.org/drawingml/2006/main">
          <a:off x="1428585" y="3810005"/>
          <a:ext cx="7563015" cy="42671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800" dirty="0" smtClean="0"/>
            <a:t> 37,000            3,720                9,360               6,250              3,900               8,200</a:t>
          </a:r>
          <a:endParaRPr lang="en-US" sz="1800" dirty="0"/>
        </a:p>
      </cdr:txBody>
    </cdr:sp>
  </cdr:relSizeAnchor>
  <cdr:relSizeAnchor xmlns:cdr="http://schemas.openxmlformats.org/drawingml/2006/chartDrawing">
    <cdr:from>
      <cdr:x>0.02804</cdr:x>
      <cdr:y>0.62069</cdr:y>
    </cdr:from>
    <cdr:to>
      <cdr:x>0.14019</cdr:x>
      <cdr:y>0.75862</cdr:y>
    </cdr:to>
    <cdr:sp macro="" textlink="">
      <cdr:nvSpPr>
        <cdr:cNvPr id="3" name="TextBox 2"/>
        <cdr:cNvSpPr txBox="1"/>
      </cdr:nvSpPr>
      <cdr:spPr>
        <a:xfrm xmlns:a="http://schemas.openxmlformats.org/drawingml/2006/main">
          <a:off x="228600" y="2743200"/>
          <a:ext cx="914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Poverty Rate</a:t>
          </a:r>
          <a:endParaRPr lang="en-US" sz="1400" b="1" dirty="0"/>
        </a:p>
      </cdr:txBody>
    </cdr:sp>
  </cdr:relSizeAnchor>
  <cdr:relSizeAnchor xmlns:cdr="http://schemas.openxmlformats.org/drawingml/2006/chartDrawing">
    <cdr:from>
      <cdr:x>0.01869</cdr:x>
      <cdr:y>0.9069</cdr:y>
    </cdr:from>
    <cdr:to>
      <cdr:x>0.05607</cdr:x>
      <cdr:y>0.91724</cdr:y>
    </cdr:to>
    <cdr:sp macro="" textlink="">
      <cdr:nvSpPr>
        <cdr:cNvPr id="4" name="TextBox 3"/>
        <cdr:cNvSpPr txBox="1"/>
      </cdr:nvSpPr>
      <cdr:spPr>
        <a:xfrm xmlns:a="http://schemas.openxmlformats.org/drawingml/2006/main" flipV="1">
          <a:off x="152400" y="4008119"/>
          <a:ext cx="304800"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0.02804</cdr:x>
      <cdr:y>0.81034</cdr:y>
    </cdr:from>
    <cdr:to>
      <cdr:x>0.15888</cdr:x>
      <cdr:y>1</cdr:y>
    </cdr:to>
    <cdr:sp macro="" textlink="">
      <cdr:nvSpPr>
        <cdr:cNvPr id="5" name="TextBox 4"/>
        <cdr:cNvSpPr txBox="1"/>
      </cdr:nvSpPr>
      <cdr:spPr>
        <a:xfrm xmlns:a="http://schemas.openxmlformats.org/drawingml/2006/main">
          <a:off x="228600" y="3581400"/>
          <a:ext cx="1066800" cy="8382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endParaRPr lang="en-US" sz="1400" b="1" dirty="0" smtClean="0"/>
        </a:p>
        <a:p xmlns:a="http://schemas.openxmlformats.org/drawingml/2006/main">
          <a:pPr algn="ctr"/>
          <a:r>
            <a:rPr lang="en-US" sz="1400" b="1" dirty="0" smtClean="0"/>
            <a:t>Number of Poor</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0.48039</cdr:x>
      <cdr:y>0.15</cdr:y>
    </cdr:from>
    <cdr:to>
      <cdr:x>0.70039</cdr:x>
      <cdr:y>0.25</cdr:y>
    </cdr:to>
    <cdr:sp macro="" textlink="">
      <cdr:nvSpPr>
        <cdr:cNvPr id="2" name="TextBox 1"/>
        <cdr:cNvSpPr txBox="1"/>
      </cdr:nvSpPr>
      <cdr:spPr>
        <a:xfrm xmlns:a="http://schemas.openxmlformats.org/drawingml/2006/main">
          <a:off x="3733800" y="685801"/>
          <a:ext cx="1709928"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$4,905</a:t>
          </a:r>
        </a:p>
      </cdr:txBody>
    </cdr:sp>
  </cdr:relSizeAnchor>
  <cdr:relSizeAnchor xmlns:cdr="http://schemas.openxmlformats.org/drawingml/2006/chartDrawing">
    <cdr:from>
      <cdr:x>0.76471</cdr:x>
      <cdr:y>0.51667</cdr:y>
    </cdr:from>
    <cdr:to>
      <cdr:x>0.89216</cdr:x>
      <cdr:y>0.58333</cdr:y>
    </cdr:to>
    <cdr:sp macro="" textlink="">
      <cdr:nvSpPr>
        <cdr:cNvPr id="5" name="TextBox 4"/>
        <cdr:cNvSpPr txBox="1"/>
      </cdr:nvSpPr>
      <cdr:spPr>
        <a:xfrm xmlns:a="http://schemas.openxmlformats.org/drawingml/2006/main">
          <a:off x="5943600" y="2362200"/>
          <a:ext cx="990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7840" cy="464820"/>
          </a:xfrm>
          <a:prstGeom prst="rect">
            <a:avLst/>
          </a:prstGeom>
        </p:spPr>
        <p:txBody>
          <a:bodyPr vert="horz" lIns="93161" tIns="46580" rIns="93161" bIns="46580" rtlCol="0"/>
          <a:lstStyle>
            <a:lvl1pPr algn="l">
              <a:defRPr sz="1200"/>
            </a:lvl1pPr>
          </a:lstStyle>
          <a:p>
            <a:endParaRPr lang="en-US" dirty="0"/>
          </a:p>
        </p:txBody>
      </p:sp>
      <p:sp>
        <p:nvSpPr>
          <p:cNvPr id="3" name="Date Placeholder 2"/>
          <p:cNvSpPr>
            <a:spLocks noGrp="1"/>
          </p:cNvSpPr>
          <p:nvPr>
            <p:ph type="dt" sz="quarter" idx="1"/>
          </p:nvPr>
        </p:nvSpPr>
        <p:spPr>
          <a:xfrm>
            <a:off x="3970939" y="3"/>
            <a:ext cx="3037840" cy="464820"/>
          </a:xfrm>
          <a:prstGeom prst="rect">
            <a:avLst/>
          </a:prstGeom>
        </p:spPr>
        <p:txBody>
          <a:bodyPr vert="horz" lIns="93161" tIns="46580" rIns="93161" bIns="46580" rtlCol="0"/>
          <a:lstStyle>
            <a:lvl1pPr algn="r">
              <a:defRPr sz="1200"/>
            </a:lvl1pPr>
          </a:lstStyle>
          <a:p>
            <a:fld id="{E43F17CF-C3F6-4A00-B736-2DC8F04162FD}" type="datetimeFigureOut">
              <a:rPr lang="en-US" smtClean="0"/>
              <a:t>1/25/2016</a:t>
            </a:fld>
            <a:endParaRPr lang="en-US" dirty="0"/>
          </a:p>
        </p:txBody>
      </p:sp>
      <p:sp>
        <p:nvSpPr>
          <p:cNvPr id="4" name="Footer Placeholder 3"/>
          <p:cNvSpPr>
            <a:spLocks noGrp="1"/>
          </p:cNvSpPr>
          <p:nvPr>
            <p:ph type="ftr" sz="quarter" idx="2"/>
          </p:nvPr>
        </p:nvSpPr>
        <p:spPr>
          <a:xfrm>
            <a:off x="3" y="8829967"/>
            <a:ext cx="3037840" cy="464820"/>
          </a:xfrm>
          <a:prstGeom prst="rect">
            <a:avLst/>
          </a:prstGeom>
        </p:spPr>
        <p:txBody>
          <a:bodyPr vert="horz" lIns="93161" tIns="46580" rIns="93161" bIns="465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1" tIns="46580" rIns="93161" bIns="46580" rtlCol="0" anchor="b"/>
          <a:lstStyle>
            <a:lvl1pPr algn="r">
              <a:defRPr sz="1200"/>
            </a:lvl1pPr>
          </a:lstStyle>
          <a:p>
            <a:fld id="{E0FFDEEA-CC03-4DD4-BAC0-A36616CAEF47}" type="slidenum">
              <a:rPr lang="en-US" smtClean="0"/>
              <a:t>‹#›</a:t>
            </a:fld>
            <a:endParaRPr lang="en-US" dirty="0"/>
          </a:p>
        </p:txBody>
      </p:sp>
    </p:spTree>
    <p:extLst>
      <p:ext uri="{BB962C8B-B14F-4D97-AF65-F5344CB8AC3E}">
        <p14:creationId xmlns:p14="http://schemas.microsoft.com/office/powerpoint/2010/main" val="146596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7840" cy="464820"/>
          </a:xfrm>
          <a:prstGeom prst="rect">
            <a:avLst/>
          </a:prstGeom>
        </p:spPr>
        <p:txBody>
          <a:bodyPr vert="horz" lIns="93161" tIns="46580" rIns="93161" bIns="46580" rtlCol="0"/>
          <a:lstStyle>
            <a:lvl1pPr algn="l">
              <a:defRPr sz="1200"/>
            </a:lvl1pPr>
          </a:lstStyle>
          <a:p>
            <a:endParaRPr lang="en-US" dirty="0"/>
          </a:p>
        </p:txBody>
      </p:sp>
      <p:sp>
        <p:nvSpPr>
          <p:cNvPr id="3" name="Date Placeholder 2"/>
          <p:cNvSpPr>
            <a:spLocks noGrp="1"/>
          </p:cNvSpPr>
          <p:nvPr>
            <p:ph type="dt" idx="1"/>
          </p:nvPr>
        </p:nvSpPr>
        <p:spPr>
          <a:xfrm>
            <a:off x="3970939" y="3"/>
            <a:ext cx="3037840" cy="464820"/>
          </a:xfrm>
          <a:prstGeom prst="rect">
            <a:avLst/>
          </a:prstGeom>
        </p:spPr>
        <p:txBody>
          <a:bodyPr vert="horz" lIns="93161" tIns="46580" rIns="93161" bIns="46580" rtlCol="0"/>
          <a:lstStyle>
            <a:lvl1pPr algn="r">
              <a:defRPr sz="1200"/>
            </a:lvl1pPr>
          </a:lstStyle>
          <a:p>
            <a:fld id="{B3227754-9772-4DE4-B726-5DA8865E2C81}" type="datetimeFigureOut">
              <a:rPr lang="en-US" smtClean="0"/>
              <a:t>1/25/2016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0" rIns="93161"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7"/>
            <a:ext cx="3037840" cy="464820"/>
          </a:xfrm>
          <a:prstGeom prst="rect">
            <a:avLst/>
          </a:prstGeom>
        </p:spPr>
        <p:txBody>
          <a:bodyPr vert="horz" lIns="93161" tIns="46580" rIns="93161"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1" tIns="46580" rIns="93161" bIns="46580" rtlCol="0" anchor="b"/>
          <a:lstStyle>
            <a:lvl1pPr algn="r">
              <a:defRPr sz="1200"/>
            </a:lvl1pPr>
          </a:lstStyle>
          <a:p>
            <a:fld id="{44C91025-850C-41F3-BC21-0929E3030ED2}" type="slidenum">
              <a:rPr lang="en-US" smtClean="0"/>
              <a:t>‹#›</a:t>
            </a:fld>
            <a:endParaRPr lang="en-US" dirty="0"/>
          </a:p>
        </p:txBody>
      </p:sp>
    </p:spTree>
    <p:extLst>
      <p:ext uri="{BB962C8B-B14F-4D97-AF65-F5344CB8AC3E}">
        <p14:creationId xmlns:p14="http://schemas.microsoft.com/office/powerpoint/2010/main" val="224431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 </a:t>
            </a:r>
            <a:endParaRPr lang="en-US" sz="1200" dirty="0"/>
          </a:p>
        </p:txBody>
      </p:sp>
      <p:sp>
        <p:nvSpPr>
          <p:cNvPr id="4" name="Slide Number Placeholder 3"/>
          <p:cNvSpPr>
            <a:spLocks noGrp="1"/>
          </p:cNvSpPr>
          <p:nvPr>
            <p:ph type="sldNum" sz="quarter" idx="10"/>
          </p:nvPr>
        </p:nvSpPr>
        <p:spPr/>
        <p:txBody>
          <a:bodyPr/>
          <a:lstStyle/>
          <a:p>
            <a:fld id="{44C91025-850C-41F3-BC21-0929E3030ED2}" type="slidenum">
              <a:rPr lang="en-US" smtClean="0"/>
              <a:t>1</a:t>
            </a:fld>
            <a:endParaRPr lang="en-US" dirty="0"/>
          </a:p>
        </p:txBody>
      </p:sp>
    </p:spTree>
    <p:extLst>
      <p:ext uri="{BB962C8B-B14F-4D97-AF65-F5344CB8AC3E}">
        <p14:creationId xmlns:p14="http://schemas.microsoft.com/office/powerpoint/2010/main" val="671933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single description that fits those Johnson County</a:t>
            </a:r>
            <a:r>
              <a:rPr lang="en-US" baseline="0" dirty="0" smtClean="0"/>
              <a:t> residents who live with income below poverty.  Every individual and family has a unique story.   Based on data from local service providers the stories most often include under or unemployment, significant medical issues or disability, or disruption in the household due to death, domestic violence or divorce.   </a:t>
            </a:r>
          </a:p>
          <a:p>
            <a:endParaRPr lang="en-US" baseline="0" dirty="0" smtClean="0"/>
          </a:p>
          <a:p>
            <a:r>
              <a:rPr lang="en-US" baseline="0" dirty="0" smtClean="0"/>
              <a:t>Data from the Census Bureau tells us that the majority of residents with poverty level income in Johnson County are white, the majority are U.S. citizens, the majority of poor adults work at least part-time or part-year, and the majority of poor adults have at least some college, and one-fourth have a bachelors degree or higher.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people who become poor do not spend a long time in poverty. </a:t>
            </a:r>
            <a:r>
              <a:rPr lang="en-US" dirty="0" smtClean="0"/>
              <a:t>But for those who do, the longer a person is poor, the less likely he or she is</a:t>
            </a:r>
            <a:r>
              <a:rPr lang="en-US" baseline="0" dirty="0" smtClean="0"/>
              <a:t> to escape poverty.  </a:t>
            </a:r>
            <a:endParaRPr lang="en-US" dirty="0" smtClean="0"/>
          </a:p>
          <a:p>
            <a:endParaRPr lang="en-US" dirty="0"/>
          </a:p>
        </p:txBody>
      </p:sp>
      <p:sp>
        <p:nvSpPr>
          <p:cNvPr id="4" name="Slide Number Placeholder 3"/>
          <p:cNvSpPr>
            <a:spLocks noGrp="1"/>
          </p:cNvSpPr>
          <p:nvPr>
            <p:ph type="sldNum" sz="quarter" idx="10"/>
          </p:nvPr>
        </p:nvSpPr>
        <p:spPr/>
        <p:txBody>
          <a:bodyPr/>
          <a:lstStyle/>
          <a:p>
            <a:fld id="{44C91025-850C-41F3-BC21-0929E3030ED2}" type="slidenum">
              <a:rPr lang="en-US" smtClean="0"/>
              <a:t>10</a:t>
            </a:fld>
            <a:endParaRPr lang="en-US" dirty="0"/>
          </a:p>
        </p:txBody>
      </p:sp>
    </p:spTree>
    <p:extLst>
      <p:ext uri="{BB962C8B-B14F-4D97-AF65-F5344CB8AC3E}">
        <p14:creationId xmlns:p14="http://schemas.microsoft.com/office/powerpoint/2010/main" val="320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groups do experience poverty at higher rates – people of color, people with disabilities, people without a high school diploma, and children living with one parent.  But these groups do not account for a majority of the poor.</a:t>
            </a:r>
            <a:endParaRPr lang="en-US" dirty="0"/>
          </a:p>
        </p:txBody>
      </p:sp>
      <p:sp>
        <p:nvSpPr>
          <p:cNvPr id="4" name="Slide Number Placeholder 3"/>
          <p:cNvSpPr>
            <a:spLocks noGrp="1"/>
          </p:cNvSpPr>
          <p:nvPr>
            <p:ph type="sldNum" sz="quarter" idx="10"/>
          </p:nvPr>
        </p:nvSpPr>
        <p:spPr/>
        <p:txBody>
          <a:bodyPr/>
          <a:lstStyle/>
          <a:p>
            <a:fld id="{44C91025-850C-41F3-BC21-0929E3030ED2}" type="slidenum">
              <a:rPr lang="en-US" smtClean="0"/>
              <a:t>11</a:t>
            </a:fld>
            <a:endParaRPr lang="en-US" dirty="0"/>
          </a:p>
        </p:txBody>
      </p:sp>
    </p:spTree>
    <p:extLst>
      <p:ext uri="{BB962C8B-B14F-4D97-AF65-F5344CB8AC3E}">
        <p14:creationId xmlns:p14="http://schemas.microsoft.com/office/powerpoint/2010/main" val="290122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428">
              <a:defRPr/>
            </a:pPr>
            <a:endParaRPr lang="en-US" baseline="0" dirty="0" smtClean="0">
              <a:latin typeface="Calibri" pitchFamily="34" charset="0"/>
              <a:cs typeface="Calibri" pitchFamily="34" charset="0"/>
            </a:endParaRPr>
          </a:p>
          <a:p>
            <a:pPr marL="0" marR="0" lvl="1" indent="0" algn="l" defTabSz="918428" rtl="0" eaLnBrk="1" fontAlgn="auto" latinLnBrk="0" hangingPunct="1">
              <a:lnSpc>
                <a:spcPct val="100000"/>
              </a:lnSpc>
              <a:spcBef>
                <a:spcPts val="0"/>
              </a:spcBef>
              <a:spcAft>
                <a:spcPts val="0"/>
              </a:spcAft>
              <a:buClrTx/>
              <a:buSzTx/>
              <a:buFont typeface="Arial" pitchFamily="34" charset="0"/>
              <a:buNone/>
              <a:tabLst/>
              <a:defRPr/>
            </a:pPr>
            <a:r>
              <a:rPr lang="en-US" dirty="0" smtClean="0">
                <a:latin typeface="Calibri" pitchFamily="34" charset="0"/>
                <a:cs typeface="Calibri" pitchFamily="34" charset="0"/>
              </a:rPr>
              <a:t>At UCS, we believe that work should provide</a:t>
            </a:r>
            <a:r>
              <a:rPr lang="en-US" baseline="0" dirty="0" smtClean="0">
                <a:latin typeface="Calibri" pitchFamily="34" charset="0"/>
                <a:cs typeface="Calibri" pitchFamily="34" charset="0"/>
              </a:rPr>
              <a:t> a pathway out of poverty.  Yet, the data tell us that most of the </a:t>
            </a:r>
            <a:r>
              <a:rPr lang="en-US" dirty="0" smtClean="0"/>
              <a:t>working age poor are doing just that – working.  However they do not work enough hours or earn high enough wages to rise above the poverty level . </a:t>
            </a:r>
            <a:r>
              <a:rPr lang="en-US" baseline="0" dirty="0" smtClean="0"/>
              <a:t>Nearly 1 in 6 poor adults worked full time, year-round, yet even with full time wages they were poor.   </a:t>
            </a:r>
            <a:r>
              <a:rPr lang="en-US" dirty="0" smtClean="0"/>
              <a:t>More</a:t>
            </a:r>
            <a:r>
              <a:rPr lang="en-US" baseline="0" dirty="0" smtClean="0"/>
              <a:t> than 6 in 10 </a:t>
            </a:r>
            <a:r>
              <a:rPr lang="en-US" dirty="0" smtClean="0"/>
              <a:t>half worked part</a:t>
            </a:r>
            <a:r>
              <a:rPr lang="en-US" baseline="0" dirty="0" smtClean="0"/>
              <a:t> time or part year.   Only 24% did not work,</a:t>
            </a:r>
          </a:p>
          <a:p>
            <a:pPr marL="0" marR="0" lvl="1" indent="0" algn="l" defTabSz="918428"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lvl="1" indent="0" algn="l" defTabSz="918428"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Often the jobs that these workers hold pay low wages, offer only part-time or temporary work, may have unpredictable schedules and likely do not offer paid benefits such as sick leave.  Nor do they offer an opportunity for advancement.  As a result, the poor are working hard but not getting ahead.</a:t>
            </a:r>
            <a:endParaRPr lang="en-US" dirty="0"/>
          </a:p>
        </p:txBody>
      </p:sp>
      <p:sp>
        <p:nvSpPr>
          <p:cNvPr id="4" name="Slide Number Placeholder 3"/>
          <p:cNvSpPr>
            <a:spLocks noGrp="1"/>
          </p:cNvSpPr>
          <p:nvPr>
            <p:ph type="sldNum" sz="quarter" idx="10"/>
          </p:nvPr>
        </p:nvSpPr>
        <p:spPr/>
        <p:txBody>
          <a:bodyPr/>
          <a:lstStyle/>
          <a:p>
            <a:fld id="{44C91025-850C-41F3-BC21-0929E3030ED2}" type="slidenum">
              <a:rPr lang="en-US" smtClean="0"/>
              <a:t>12</a:t>
            </a:fld>
            <a:endParaRPr lang="en-US" dirty="0"/>
          </a:p>
        </p:txBody>
      </p:sp>
    </p:spTree>
    <p:extLst>
      <p:ext uri="{BB962C8B-B14F-4D97-AF65-F5344CB8AC3E}">
        <p14:creationId xmlns:p14="http://schemas.microsoft.com/office/powerpoint/2010/main" val="2356394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According to data on wages paid by Johnson County employers, 1 in 9 jobs pay less than $10 an hour.  Another 22% pay between $10 and $15 an hour.  Together one-third of jobs in Johnson County pay less than $15 an hour, which is equivalent to $31,200 for full  time year round work.  That amount is about 150% of the federal poverty level for a family of 3.  </a:t>
            </a:r>
          </a:p>
          <a:p>
            <a:endParaRPr lang="en-US" baseline="0" dirty="0" smtClean="0"/>
          </a:p>
          <a:p>
            <a:r>
              <a:rPr lang="en-US" baseline="0" dirty="0" smtClean="0"/>
              <a:t>Employment projections for the area suggest that the largest employment growth through 2022 will be predominantly low-wage occupations, such as sales clerk, restaurant worker, cashier, and personal care aide.  Supporting a family and getting a secure foothold in life is challenging when job opportunities are concentrated in low wage jobs. </a:t>
            </a:r>
            <a:endParaRPr lang="en-US" dirty="0"/>
          </a:p>
        </p:txBody>
      </p:sp>
      <p:sp>
        <p:nvSpPr>
          <p:cNvPr id="4" name="Slide Number Placeholder 3"/>
          <p:cNvSpPr>
            <a:spLocks noGrp="1"/>
          </p:cNvSpPr>
          <p:nvPr>
            <p:ph type="sldNum" sz="quarter" idx="10"/>
          </p:nvPr>
        </p:nvSpPr>
        <p:spPr/>
        <p:txBody>
          <a:bodyPr/>
          <a:lstStyle/>
          <a:p>
            <a:fld id="{44C91025-850C-41F3-BC21-0929E3030ED2}" type="slidenum">
              <a:rPr lang="en-US" smtClean="0"/>
              <a:t>13</a:t>
            </a:fld>
            <a:endParaRPr lang="en-US" dirty="0"/>
          </a:p>
        </p:txBody>
      </p:sp>
    </p:spTree>
    <p:extLst>
      <p:ext uri="{BB962C8B-B14F-4D97-AF65-F5344CB8AC3E}">
        <p14:creationId xmlns:p14="http://schemas.microsoft.com/office/powerpoint/2010/main" val="62436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individual or family with income at or below the federal poverty level has limited funds to spend on life’s essentials such as a safe place to</a:t>
            </a:r>
            <a:r>
              <a:rPr lang="en-US" baseline="0" dirty="0" smtClean="0"/>
              <a:t> live, health care, reliable transportation, nutritious food and child care, if necessary.  Consequently, difficult choices must be made about where to live, who cares for children while a parent works, whether to see a doctor when ill, and dozens of other choices that are income – driven.   An estimate by the Economic Policy Institute puts the monthly cost to meet basic needs for a single parent with two children at close to $5,000.  A significant portion of the budget is taken up by child care, which is a necessity for a working parent.    CLICK  A parent with income below the poverty level, has anywhere from 0 to $1674 to spend for all of that family’s essentials, less than one-third of what’s needed.</a:t>
            </a:r>
            <a:endParaRPr lang="en-US" dirty="0"/>
          </a:p>
        </p:txBody>
      </p:sp>
      <p:sp>
        <p:nvSpPr>
          <p:cNvPr id="4" name="Slide Number Placeholder 3"/>
          <p:cNvSpPr>
            <a:spLocks noGrp="1"/>
          </p:cNvSpPr>
          <p:nvPr>
            <p:ph type="sldNum" sz="quarter" idx="10"/>
          </p:nvPr>
        </p:nvSpPr>
        <p:spPr/>
        <p:txBody>
          <a:bodyPr/>
          <a:lstStyle/>
          <a:p>
            <a:fld id="{44C91025-850C-41F3-BC21-0929E3030ED2}" type="slidenum">
              <a:rPr lang="en-US" smtClean="0"/>
              <a:t>14</a:t>
            </a:fld>
            <a:endParaRPr lang="en-US" dirty="0"/>
          </a:p>
        </p:txBody>
      </p:sp>
    </p:spTree>
    <p:extLst>
      <p:ext uri="{BB962C8B-B14F-4D97-AF65-F5344CB8AC3E}">
        <p14:creationId xmlns:p14="http://schemas.microsoft.com/office/powerpoint/2010/main" val="35151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income from employment falls short or an adult is unable to work,</a:t>
            </a:r>
            <a:r>
              <a:rPr lang="en-US" baseline="0" dirty="0" smtClean="0"/>
              <a:t> there are few options that provide consistent, sustainable income.  While the public </a:t>
            </a:r>
            <a:r>
              <a:rPr lang="en-US" dirty="0" smtClean="0"/>
              <a:t>safety net</a:t>
            </a:r>
            <a:r>
              <a:rPr lang="en-US" baseline="0" dirty="0" smtClean="0"/>
              <a:t> is</a:t>
            </a:r>
            <a:r>
              <a:rPr lang="en-US" dirty="0" smtClean="0"/>
              <a:t> designed to help people</a:t>
            </a:r>
            <a:r>
              <a:rPr lang="en-US" baseline="0" dirty="0" smtClean="0"/>
              <a:t> undergoing hard times meet their basic needs and get back on their feet, </a:t>
            </a:r>
            <a:r>
              <a:rPr lang="en-US" dirty="0" smtClean="0"/>
              <a:t>it is no</a:t>
            </a:r>
            <a:r>
              <a:rPr lang="en-US" baseline="0" dirty="0" smtClean="0"/>
              <a:t>t adequate to </a:t>
            </a:r>
            <a:r>
              <a:rPr lang="en-US" dirty="0" smtClean="0"/>
              <a:t>help most people who are struggling</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some with no or very low income may be eligible for food stamps, or other safety net program, adults without dependent children are eligible for few programs.  Very poor families with children are eligible for more types of assistance, but even then, few receive public cash assistance.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Kansas, a family of three may be eligible for cash assistance if it has income less than $500 a month.  Benefits amount to about $100 a month per person. However, only a small portion of poor children are helped by this program, and that number is declining due to state changes in policy and practice.  In 2010, for every 6 children below poverty, 1 was enrolled in Temporary Assistance to Needy Families, or TANF.  In Nov. 2015, 537 Johnson County children received TANF, or 1 in 20.  There are 12,000 poor children in Johnson County.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Families with little or no income in the house cannot meet basic needs. This puts families and children at a very high risk for experiencing further crisis, and makes finding employment more difficult.  </a:t>
            </a:r>
          </a:p>
        </p:txBody>
      </p:sp>
      <p:sp>
        <p:nvSpPr>
          <p:cNvPr id="4" name="Slide Number Placeholder 3"/>
          <p:cNvSpPr>
            <a:spLocks noGrp="1"/>
          </p:cNvSpPr>
          <p:nvPr>
            <p:ph type="sldNum" sz="quarter" idx="10"/>
          </p:nvPr>
        </p:nvSpPr>
        <p:spPr/>
        <p:txBody>
          <a:bodyPr/>
          <a:lstStyle/>
          <a:p>
            <a:fld id="{44C91025-850C-41F3-BC21-0929E3030ED2}" type="slidenum">
              <a:rPr lang="en-US" smtClean="0"/>
              <a:t>15</a:t>
            </a:fld>
            <a:endParaRPr lang="en-US" dirty="0"/>
          </a:p>
        </p:txBody>
      </p:sp>
    </p:spTree>
    <p:extLst>
      <p:ext uri="{BB962C8B-B14F-4D97-AF65-F5344CB8AC3E}">
        <p14:creationId xmlns:p14="http://schemas.microsoft.com/office/powerpoint/2010/main" val="2626569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challenges that individuals, families and children face, despite their best efforts, remind us that we all have a role to play in addressing poverty.  As a member of the business community, you have a unique role.  For most, employment is the only pathway out of poverty, and business is the source of jobs.  Here are specific actions that </a:t>
            </a:r>
            <a:r>
              <a:rPr lang="en-US" sz="1200" baseline="0" dirty="0" smtClean="0"/>
              <a:t>business </a:t>
            </a:r>
            <a:r>
              <a:rPr lang="en-US" sz="1200" baseline="0" dirty="0" smtClean="0"/>
              <a:t>can take to reduce poverty and create opportunity.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a:buClr>
                <a:srgbClr val="1F497D"/>
              </a:buClr>
              <a:buSzPct val="150000"/>
              <a:buFontTx/>
              <a:buNone/>
            </a:pPr>
            <a:r>
              <a:rPr lang="en-US" sz="1200" b="1" dirty="0" smtClean="0"/>
              <a:t>CLIC</a:t>
            </a:r>
            <a:r>
              <a:rPr lang="en-US" sz="1200" b="1" baseline="0" dirty="0" smtClean="0"/>
              <a:t>K  </a:t>
            </a:r>
            <a:r>
              <a:rPr lang="en-US" sz="1200" b="1" dirty="0" smtClean="0"/>
              <a:t>Make every job a good job </a:t>
            </a:r>
            <a:r>
              <a:rPr lang="en-US" sz="1200" dirty="0" smtClean="0"/>
              <a:t>:  Research has</a:t>
            </a:r>
            <a:r>
              <a:rPr lang="en-US" sz="1200" baseline="0" dirty="0" smtClean="0"/>
              <a:t> shown that employees who enjoy a healthy work life balance are more productive, motivated and stay longer in their jobs.  In addition, they have less absenteeism and lower health care costs.  Good jobs include good starting wages and opportunity for wage growth; gender equity in pay; opportunity for advancement, predictable hours of work, flexible schedule, earned sick days,  and health insurance.</a:t>
            </a:r>
          </a:p>
          <a:p>
            <a:pPr>
              <a:buClr>
                <a:srgbClr val="1F497D"/>
              </a:buClr>
              <a:buSzPct val="150000"/>
              <a:buFontTx/>
              <a:buNone/>
            </a:pPr>
            <a:endParaRPr lang="en-US" sz="1200" baseline="0" dirty="0" smtClean="0"/>
          </a:p>
          <a:p>
            <a:pPr>
              <a:buClr>
                <a:srgbClr val="1F497D"/>
              </a:buClr>
              <a:buSzPct val="150000"/>
              <a:buFontTx/>
              <a:buNone/>
            </a:pPr>
            <a:r>
              <a:rPr lang="en-US" sz="1200" b="1" dirty="0" smtClean="0"/>
              <a:t>CLICK  Adopt fair chance hiring policies</a:t>
            </a:r>
            <a:r>
              <a:rPr lang="en-US" sz="1200" dirty="0" smtClean="0"/>
              <a:t>:  Nearly</a:t>
            </a:r>
            <a:r>
              <a:rPr lang="en-US" sz="1200" baseline="0" dirty="0" smtClean="0"/>
              <a:t> 1 in 4 working age Kansans has a criminal history which can create barriers to entering the labor market after incarceration.  A fair chance hiring policy would allow people who were formerly involved with the criminal justice system to compete for jobs for which they are qualified, without being disqualified solely due to previous criminal history.  </a:t>
            </a:r>
          </a:p>
          <a:p>
            <a:pPr>
              <a:buClr>
                <a:srgbClr val="1F497D"/>
              </a:buClr>
              <a:buSzPct val="150000"/>
              <a:buFontTx/>
              <a:buNone/>
            </a:pPr>
            <a:endParaRPr lang="en-US" sz="1200" dirty="0" smtClean="0"/>
          </a:p>
          <a:p>
            <a:pPr>
              <a:buClr>
                <a:srgbClr val="1F497D"/>
              </a:buClr>
              <a:buSzPct val="150000"/>
              <a:buFontTx/>
              <a:buNone/>
            </a:pPr>
            <a:r>
              <a:rPr lang="en-US" sz="1200" b="1" dirty="0" smtClean="0"/>
              <a:t>CLICK   Support policies that strengthen early childhood development, K-12 public education and public safety net</a:t>
            </a:r>
            <a:r>
              <a:rPr lang="en-US" sz="1200" dirty="0" smtClean="0"/>
              <a:t>:  Policy</a:t>
            </a:r>
            <a:r>
              <a:rPr lang="en-US" sz="1200" baseline="0" dirty="0" smtClean="0"/>
              <a:t> and budget </a:t>
            </a:r>
            <a:r>
              <a:rPr lang="en-US" sz="1200" dirty="0" smtClean="0"/>
              <a:t>choices can be a barrier, </a:t>
            </a:r>
            <a:r>
              <a:rPr lang="en-US" sz="1200" baseline="0" dirty="0" smtClean="0"/>
              <a:t>or they can provide the necessary public support to ensure children have the learning opportunities and daily essentials they need for future success.</a:t>
            </a:r>
          </a:p>
          <a:p>
            <a:pPr>
              <a:buClr>
                <a:srgbClr val="1F497D"/>
              </a:buClr>
              <a:buSzPct val="150000"/>
              <a:buFontTx/>
              <a:buNone/>
            </a:pPr>
            <a:endParaRPr lang="en-US" sz="1200" baseline="0" dirty="0" smtClean="0"/>
          </a:p>
          <a:p>
            <a:pPr>
              <a:buClr>
                <a:srgbClr val="1F497D"/>
              </a:buClr>
              <a:buSzPct val="150000"/>
              <a:buFontTx/>
              <a:buNone/>
            </a:pPr>
            <a:r>
              <a:rPr lang="en-US" sz="1200" b="1" dirty="0" smtClean="0"/>
              <a:t>CLICK   Johnson County business</a:t>
            </a:r>
            <a:r>
              <a:rPr lang="en-US" sz="1200" b="1" baseline="0" dirty="0" smtClean="0"/>
              <a:t> leaders are very generous with support of nonprofit organizations</a:t>
            </a:r>
            <a:r>
              <a:rPr lang="en-US" sz="1200" baseline="0" dirty="0" smtClean="0"/>
              <a:t>.  You can continue to c</a:t>
            </a:r>
            <a:r>
              <a:rPr lang="en-US" sz="1200" dirty="0" smtClean="0"/>
              <a:t>ontribute time, talent and wealth to safety net programs.  And if possible, increase your</a:t>
            </a:r>
            <a:r>
              <a:rPr lang="en-US" sz="1200" baseline="0" dirty="0" smtClean="0"/>
              <a:t> support for community-based organizations.</a:t>
            </a:r>
          </a:p>
          <a:p>
            <a:pPr>
              <a:buClr>
                <a:srgbClr val="1F497D"/>
              </a:buClr>
              <a:buSzPct val="150000"/>
              <a:buFontTx/>
              <a:buNone/>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Because business is critical to an effective local response to poverty, UCS plans this spring to launch a planning process to explore strategies.  Johnson County Community College, KU Edwards Campus, Johnson County Government, Workforce partnership and others will be partners.  </a:t>
            </a:r>
          </a:p>
        </p:txBody>
      </p:sp>
      <p:sp>
        <p:nvSpPr>
          <p:cNvPr id="4" name="Slide Number Placeholder 3"/>
          <p:cNvSpPr>
            <a:spLocks noGrp="1"/>
          </p:cNvSpPr>
          <p:nvPr>
            <p:ph type="sldNum" sz="quarter" idx="10"/>
          </p:nvPr>
        </p:nvSpPr>
        <p:spPr/>
        <p:txBody>
          <a:bodyPr/>
          <a:lstStyle/>
          <a:p>
            <a:fld id="{44C91025-850C-41F3-BC21-0929E3030ED2}" type="slidenum">
              <a:rPr lang="en-US" smtClean="0"/>
              <a:t>16</a:t>
            </a:fld>
            <a:endParaRPr lang="en-US" dirty="0"/>
          </a:p>
        </p:txBody>
      </p:sp>
    </p:spTree>
    <p:extLst>
      <p:ext uri="{BB962C8B-B14F-4D97-AF65-F5344CB8AC3E}">
        <p14:creationId xmlns:p14="http://schemas.microsoft.com/office/powerpoint/2010/main" val="3054827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C91025-850C-41F3-BC21-0929E3030ED2}" type="slidenum">
              <a:rPr lang="en-US" smtClean="0"/>
              <a:t>17</a:t>
            </a:fld>
            <a:endParaRPr lang="en-US" dirty="0"/>
          </a:p>
        </p:txBody>
      </p:sp>
    </p:spTree>
    <p:extLst>
      <p:ext uri="{BB962C8B-B14F-4D97-AF65-F5344CB8AC3E}">
        <p14:creationId xmlns:p14="http://schemas.microsoft.com/office/powerpoint/2010/main" val="189526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500">
                <a:solidFill>
                  <a:schemeClr val="tx1"/>
                </a:solidFill>
                <a:latin typeface="Arial" charset="0"/>
              </a:defRPr>
            </a:lvl1pPr>
            <a:lvl2pPr marL="738187" indent="-283918" eaLnBrk="0" hangingPunct="0">
              <a:defRPr sz="2500">
                <a:solidFill>
                  <a:schemeClr val="tx1"/>
                </a:solidFill>
                <a:latin typeface="Arial" charset="0"/>
              </a:defRPr>
            </a:lvl2pPr>
            <a:lvl3pPr marL="1135671" indent="-227134" eaLnBrk="0" hangingPunct="0">
              <a:defRPr sz="2500">
                <a:solidFill>
                  <a:schemeClr val="tx1"/>
                </a:solidFill>
                <a:latin typeface="Arial" charset="0"/>
              </a:defRPr>
            </a:lvl3pPr>
            <a:lvl4pPr marL="1589939" indent="-227134" eaLnBrk="0" hangingPunct="0">
              <a:defRPr sz="2500">
                <a:solidFill>
                  <a:schemeClr val="tx1"/>
                </a:solidFill>
                <a:latin typeface="Arial" charset="0"/>
              </a:defRPr>
            </a:lvl4pPr>
            <a:lvl5pPr marL="2044209" indent="-227134" eaLnBrk="0" hangingPunct="0">
              <a:defRPr sz="2500">
                <a:solidFill>
                  <a:schemeClr val="tx1"/>
                </a:solidFill>
                <a:latin typeface="Arial" charset="0"/>
              </a:defRPr>
            </a:lvl5pPr>
            <a:lvl6pPr marL="2498477" indent="-227134" eaLnBrk="0" fontAlgn="base" hangingPunct="0">
              <a:spcBef>
                <a:spcPct val="0"/>
              </a:spcBef>
              <a:spcAft>
                <a:spcPct val="0"/>
              </a:spcAft>
              <a:defRPr sz="2500">
                <a:solidFill>
                  <a:schemeClr val="tx1"/>
                </a:solidFill>
                <a:latin typeface="Arial" charset="0"/>
              </a:defRPr>
            </a:lvl6pPr>
            <a:lvl7pPr marL="2952745" indent="-227134" eaLnBrk="0" fontAlgn="base" hangingPunct="0">
              <a:spcBef>
                <a:spcPct val="0"/>
              </a:spcBef>
              <a:spcAft>
                <a:spcPct val="0"/>
              </a:spcAft>
              <a:defRPr sz="2500">
                <a:solidFill>
                  <a:schemeClr val="tx1"/>
                </a:solidFill>
                <a:latin typeface="Arial" charset="0"/>
              </a:defRPr>
            </a:lvl7pPr>
            <a:lvl8pPr marL="3407014" indent="-227134" eaLnBrk="0" fontAlgn="base" hangingPunct="0">
              <a:spcBef>
                <a:spcPct val="0"/>
              </a:spcBef>
              <a:spcAft>
                <a:spcPct val="0"/>
              </a:spcAft>
              <a:defRPr sz="2500">
                <a:solidFill>
                  <a:schemeClr val="tx1"/>
                </a:solidFill>
                <a:latin typeface="Arial" charset="0"/>
              </a:defRPr>
            </a:lvl8pPr>
            <a:lvl9pPr marL="3861282" indent="-227134" eaLnBrk="0" fontAlgn="base" hangingPunct="0">
              <a:spcBef>
                <a:spcPct val="0"/>
              </a:spcBef>
              <a:spcAft>
                <a:spcPct val="0"/>
              </a:spcAft>
              <a:defRPr sz="2500">
                <a:solidFill>
                  <a:schemeClr val="tx1"/>
                </a:solidFill>
                <a:latin typeface="Arial" charset="0"/>
              </a:defRPr>
            </a:lvl9pPr>
          </a:lstStyle>
          <a:p>
            <a:pPr eaLnBrk="1" hangingPunct="1"/>
            <a:fld id="{2873A39C-37E1-4BA6-9692-D49D1E1676D3}" type="slidenum">
              <a:rPr lang="en-US" sz="1200"/>
              <a:pPr eaLnBrk="1" hangingPunct="1"/>
              <a:t>2</a:t>
            </a:fld>
            <a:endParaRPr 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dirty="0" smtClean="0"/>
          </a:p>
          <a:p>
            <a:r>
              <a:rPr lang="en-US" sz="1200" baseline="0" dirty="0" smtClean="0"/>
              <a:t>Human </a:t>
            </a:r>
            <a:r>
              <a:rPr lang="en-US" sz="1200" baseline="0" dirty="0" smtClean="0"/>
              <a:t>services are those that help prevent, promote or restore the well-being of individuals and families.  While everyone benefits from human services over the course of a lifetime, those who are poor have greater need for, and less ability to access, help in order to gain economic stability.   </a:t>
            </a:r>
          </a:p>
          <a:p>
            <a:endParaRPr lang="en-US" sz="1200" baseline="0" dirty="0" smtClean="0"/>
          </a:p>
          <a:p>
            <a:r>
              <a:rPr lang="en-US" sz="1200" baseline="0" dirty="0" smtClean="0"/>
              <a:t>For the past 18 months </a:t>
            </a:r>
            <a:r>
              <a:rPr lang="en-US" sz="1200" baseline="0" dirty="0" smtClean="0"/>
              <a:t>UCS has been </a:t>
            </a:r>
            <a:r>
              <a:rPr lang="en-US" sz="1200" baseline="0" dirty="0" smtClean="0"/>
              <a:t>working in partnership with Johnson County government to identify and implement local strategies to address poverty.  While poverty is a complex issue, without a single solution there are effective strategies that work.  </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believe that our business community needs to be engaged with efforts to reduce poverty and create opportunity, in order to sustain a thriving community.  Regardless of where you live or work in Johnson County, poverty is your neighbor.  But who is poor may not be the same as who you think is poor.  And fewer people than you might think, are helped by the public safety net.   We believe that work should be a pathway out of poverty, but for that to happen, business leaders must be willing to take action.  I’m pleased to have this opportunity tell you about poverty in our community and the role that business can play to address poverty..</a:t>
            </a:r>
            <a:endParaRPr lang="en-US" sz="1200" baseline="0" dirty="0" smtClean="0"/>
          </a:p>
          <a:p>
            <a:endParaRPr lang="en-US" sz="1200" dirty="0" smtClean="0"/>
          </a:p>
        </p:txBody>
      </p:sp>
    </p:spTree>
    <p:extLst>
      <p:ext uri="{BB962C8B-B14F-4D97-AF65-F5344CB8AC3E}">
        <p14:creationId xmlns:p14="http://schemas.microsoft.com/office/powerpoint/2010/main" val="264378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put poverty in perspective, if poverty was a city, it would be the 5</a:t>
            </a:r>
            <a:r>
              <a:rPr lang="en-US" baseline="30000" dirty="0" smtClean="0"/>
              <a:t>th</a:t>
            </a:r>
            <a:r>
              <a:rPr lang="en-US" baseline="0" dirty="0" smtClean="0"/>
              <a:t> largest city in Johnson County, with 37,000 residents.  When compared to counties statewide, Johnson County has the 3</a:t>
            </a:r>
            <a:r>
              <a:rPr lang="en-US" baseline="30000" dirty="0" smtClean="0"/>
              <a:t>rd</a:t>
            </a:r>
            <a:r>
              <a:rPr lang="en-US" baseline="0" dirty="0" smtClean="0"/>
              <a:t> largest poverty level population– trailing Wyandotte County by only 1,000 people.</a:t>
            </a:r>
          </a:p>
          <a:p>
            <a:endParaRPr lang="en-US" baseline="0" dirty="0" smtClean="0"/>
          </a:p>
          <a:p>
            <a:r>
              <a:rPr lang="en-US" baseline="0" dirty="0" smtClean="0"/>
              <a:t>CLICK   If Johnson County was a city, It would have been the fastest growing city between 2000 and 2014, increasing by 140%, compared to overall county growth of 26%. </a:t>
            </a:r>
            <a:endParaRPr lang="en-US" dirty="0"/>
          </a:p>
        </p:txBody>
      </p:sp>
      <p:sp>
        <p:nvSpPr>
          <p:cNvPr id="4" name="Slide Number Placeholder 3"/>
          <p:cNvSpPr>
            <a:spLocks noGrp="1"/>
          </p:cNvSpPr>
          <p:nvPr>
            <p:ph type="sldNum" sz="quarter" idx="10"/>
          </p:nvPr>
        </p:nvSpPr>
        <p:spPr/>
        <p:txBody>
          <a:bodyPr/>
          <a:lstStyle/>
          <a:p>
            <a:fld id="{44C91025-850C-41F3-BC21-0929E3030ED2}" type="slidenum">
              <a:rPr lang="en-US" smtClean="0"/>
              <a:t>3</a:t>
            </a:fld>
            <a:endParaRPr lang="en-US" dirty="0"/>
          </a:p>
        </p:txBody>
      </p:sp>
    </p:spTree>
    <p:extLst>
      <p:ext uri="{BB962C8B-B14F-4D97-AF65-F5344CB8AC3E}">
        <p14:creationId xmlns:p14="http://schemas.microsoft.com/office/powerpoint/2010/main" val="108696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altLang="en-US" sz="1200" dirty="0" smtClean="0">
                <a:latin typeface="+mn-lt"/>
              </a:rPr>
              <a:t>Before we move forward, it is important</a:t>
            </a:r>
            <a:r>
              <a:rPr lang="en-US" altLang="en-US" sz="1200" baseline="0" dirty="0" smtClean="0">
                <a:latin typeface="+mn-lt"/>
              </a:rPr>
              <a:t> to understand how poverty is defined.    </a:t>
            </a:r>
            <a:r>
              <a:rPr lang="en-US" altLang="en-US" sz="1200" baseline="0" dirty="0" smtClean="0">
                <a:latin typeface="+mn-lt"/>
              </a:rPr>
              <a:t> The </a:t>
            </a:r>
            <a:r>
              <a:rPr lang="en-US" altLang="en-US" sz="1200" baseline="0" dirty="0" smtClean="0">
                <a:latin typeface="+mn-lt"/>
              </a:rPr>
              <a:t>U.S. Census Bureau annually sets thresholds and </a:t>
            </a:r>
            <a:r>
              <a:rPr lang="en-US" altLang="en-US" sz="1200" dirty="0" smtClean="0">
                <a:latin typeface="+mn-lt"/>
              </a:rPr>
              <a:t>measures those who fall below those thresholds</a:t>
            </a:r>
            <a:r>
              <a:rPr lang="en-US" altLang="en-US" sz="1200" baseline="0" dirty="0" smtClean="0">
                <a:latin typeface="+mn-lt"/>
              </a:rPr>
              <a:t>. </a:t>
            </a:r>
            <a:r>
              <a:rPr lang="en-US" altLang="en-US" sz="1200" dirty="0" smtClean="0">
                <a:latin typeface="+mn-lt"/>
              </a:rPr>
              <a:t> This information helps our country and local communities understand the scope and trends overtime related to income insufficiency. </a:t>
            </a:r>
          </a:p>
          <a:p>
            <a:endParaRPr lang="en-US" altLang="en-US" sz="1200" dirty="0" smtClean="0">
              <a:latin typeface="+mn-lt"/>
            </a:endParaRPr>
          </a:p>
          <a:p>
            <a:r>
              <a:rPr lang="en-US" altLang="en-US" sz="1200" baseline="0" dirty="0" smtClean="0">
                <a:latin typeface="+mn-lt"/>
              </a:rPr>
              <a:t>Anything that would be considered income for tax reporting purposes is included.   But the value of </a:t>
            </a:r>
            <a:r>
              <a:rPr lang="en-US" altLang="en-US" sz="1200" dirty="0" smtClean="0">
                <a:latin typeface="+mn-lt"/>
              </a:rPr>
              <a:t>public benefits individuals and families might receive such as food</a:t>
            </a:r>
            <a:r>
              <a:rPr lang="en-US" altLang="en-US" sz="1200" baseline="0" dirty="0" smtClean="0">
                <a:latin typeface="+mn-lt"/>
              </a:rPr>
              <a:t> assistance is not.</a:t>
            </a:r>
            <a:endParaRPr lang="en-US" altLang="en-US" sz="1200" dirty="0" smtClean="0">
              <a:latin typeface="+mn-lt"/>
            </a:endParaRPr>
          </a:p>
          <a:p>
            <a:endParaRPr lang="en-US" altLang="en-US" sz="1200" dirty="0" smtClean="0">
              <a:latin typeface="+mn-lt"/>
            </a:endParaRPr>
          </a:p>
          <a:p>
            <a:r>
              <a:rPr lang="en-US" altLang="en-US" sz="1200" dirty="0" smtClean="0">
                <a:latin typeface="+mn-lt"/>
              </a:rPr>
              <a:t>From the chart you can see that for a family</a:t>
            </a:r>
            <a:r>
              <a:rPr lang="en-US" altLang="en-US" sz="1200" baseline="0" dirty="0" smtClean="0">
                <a:latin typeface="+mn-lt"/>
              </a:rPr>
              <a:t> of three, 100% of poverty is currently an annual income of less than $20,090,  (CLICK) which translates to $9.66 an hour for full time, year round work.  When you compare this to what your household expends for basic needs such as housing, health care, child care, transportation, I think you will agree that it would be difficult to live with income below the poverty level.</a:t>
            </a:r>
            <a:endParaRPr lang="en-US" altLang="en-US" sz="1200" dirty="0" smtClean="0">
              <a:latin typeface="+mn-lt"/>
            </a:endParaRPr>
          </a:p>
        </p:txBody>
      </p:sp>
      <p:sp>
        <p:nvSpPr>
          <p:cNvPr id="31748" name="Slide Number Placeholder 3"/>
          <p:cNvSpPr>
            <a:spLocks noGrp="1"/>
          </p:cNvSpPr>
          <p:nvPr>
            <p:ph type="sldNum" sz="quarter" idx="5"/>
          </p:nvPr>
        </p:nvSpPr>
        <p:spPr>
          <a:noFill/>
        </p:spPr>
        <p:txBody>
          <a:bodyPr/>
          <a:lstStyle>
            <a:lvl1pPr defTabSz="923914">
              <a:spcBef>
                <a:spcPct val="30000"/>
              </a:spcBef>
              <a:defRPr sz="1200">
                <a:solidFill>
                  <a:schemeClr val="tx1"/>
                </a:solidFill>
                <a:latin typeface="Arial" panose="020B0604020202020204" pitchFamily="34" charset="0"/>
              </a:defRPr>
            </a:lvl1pPr>
            <a:lvl2pPr marL="742941" indent="-285747" defTabSz="923914">
              <a:spcBef>
                <a:spcPct val="30000"/>
              </a:spcBef>
              <a:defRPr sz="1200">
                <a:solidFill>
                  <a:schemeClr val="tx1"/>
                </a:solidFill>
                <a:latin typeface="Arial" panose="020B0604020202020204" pitchFamily="34" charset="0"/>
              </a:defRPr>
            </a:lvl2pPr>
            <a:lvl3pPr marL="1142987" indent="-228597" defTabSz="923914">
              <a:spcBef>
                <a:spcPct val="30000"/>
              </a:spcBef>
              <a:defRPr sz="1200">
                <a:solidFill>
                  <a:schemeClr val="tx1"/>
                </a:solidFill>
                <a:latin typeface="Arial" panose="020B0604020202020204" pitchFamily="34" charset="0"/>
              </a:defRPr>
            </a:lvl3pPr>
            <a:lvl4pPr marL="1600182" indent="-228597" defTabSz="923914">
              <a:spcBef>
                <a:spcPct val="30000"/>
              </a:spcBef>
              <a:defRPr sz="1200">
                <a:solidFill>
                  <a:schemeClr val="tx1"/>
                </a:solidFill>
                <a:latin typeface="Arial" panose="020B0604020202020204" pitchFamily="34" charset="0"/>
              </a:defRPr>
            </a:lvl4pPr>
            <a:lvl5pPr marL="2057376" indent="-228597" defTabSz="923914">
              <a:spcBef>
                <a:spcPct val="30000"/>
              </a:spcBef>
              <a:defRPr sz="1200">
                <a:solidFill>
                  <a:schemeClr val="tx1"/>
                </a:solidFill>
                <a:latin typeface="Arial" panose="020B0604020202020204" pitchFamily="34" charset="0"/>
              </a:defRPr>
            </a:lvl5pPr>
            <a:lvl6pPr marL="2514571" indent="-228597" defTabSz="923914" eaLnBrk="0" fontAlgn="base" hangingPunct="0">
              <a:spcBef>
                <a:spcPct val="30000"/>
              </a:spcBef>
              <a:spcAft>
                <a:spcPct val="0"/>
              </a:spcAft>
              <a:defRPr sz="1200">
                <a:solidFill>
                  <a:schemeClr val="tx1"/>
                </a:solidFill>
                <a:latin typeface="Arial" panose="020B0604020202020204" pitchFamily="34" charset="0"/>
              </a:defRPr>
            </a:lvl6pPr>
            <a:lvl7pPr marL="2971766" indent="-228597" defTabSz="923914" eaLnBrk="0" fontAlgn="base" hangingPunct="0">
              <a:spcBef>
                <a:spcPct val="30000"/>
              </a:spcBef>
              <a:spcAft>
                <a:spcPct val="0"/>
              </a:spcAft>
              <a:defRPr sz="1200">
                <a:solidFill>
                  <a:schemeClr val="tx1"/>
                </a:solidFill>
                <a:latin typeface="Arial" panose="020B0604020202020204" pitchFamily="34" charset="0"/>
              </a:defRPr>
            </a:lvl7pPr>
            <a:lvl8pPr marL="3428961" indent="-228597" defTabSz="923914" eaLnBrk="0" fontAlgn="base" hangingPunct="0">
              <a:spcBef>
                <a:spcPct val="30000"/>
              </a:spcBef>
              <a:spcAft>
                <a:spcPct val="0"/>
              </a:spcAft>
              <a:defRPr sz="1200">
                <a:solidFill>
                  <a:schemeClr val="tx1"/>
                </a:solidFill>
                <a:latin typeface="Arial" panose="020B0604020202020204" pitchFamily="34" charset="0"/>
              </a:defRPr>
            </a:lvl8pPr>
            <a:lvl9pPr marL="3886155" indent="-228597" defTabSz="92391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6EDA30-ED1F-460D-BFCD-15B67F6B1704}" type="slidenum">
              <a:rPr lang="en-US" altLang="en-US" smtClean="0"/>
              <a:pPr>
                <a:spcBef>
                  <a:spcPct val="0"/>
                </a:spcBef>
              </a:pPr>
              <a:t>4</a:t>
            </a:fld>
            <a:endParaRPr lang="en-US" altLang="en-US" dirty="0" smtClean="0"/>
          </a:p>
        </p:txBody>
      </p:sp>
    </p:spTree>
    <p:extLst>
      <p:ext uri="{BB962C8B-B14F-4D97-AF65-F5344CB8AC3E}">
        <p14:creationId xmlns:p14="http://schemas.microsoft.com/office/powerpoint/2010/main" val="372443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The reality is that thousands</a:t>
            </a:r>
            <a:r>
              <a:rPr lang="en-US" baseline="0" dirty="0" smtClean="0">
                <a:latin typeface="+mn-lt"/>
              </a:rPr>
              <a:t> in our community do live with income below the federal poverty level, and the numbers have more than doubled since 2000.   This chart shows data for three poverty thresholds .   Based on the latest data from the census bureau, 15,000 people have income that is less than one-half the poverty level, living in what is described as extreme poverty.  That’s about $10,000 for a family of 3.  Nearly 37,000 people, or 6.5% of the county’s population live with income less than 100% of the federal poverty level.   Nearly 100,000 people or 1 in 6 county residents has income less than 200% of the poverty level, which is about $40,000 for a family of 3.  Income at the 200% of poverty is typically described as low-income. </a:t>
            </a:r>
          </a:p>
          <a:p>
            <a:endParaRPr lang="en-US" baseline="0" dirty="0" smtClean="0">
              <a:latin typeface="+mn-lt"/>
            </a:endParaRPr>
          </a:p>
          <a:p>
            <a:pPr eaLnBrk="1" hangingPunct="1"/>
            <a:r>
              <a:rPr lang="en-US" altLang="en-US" baseline="0" dirty="0" smtClean="0">
                <a:latin typeface="+mn-lt"/>
              </a:rPr>
              <a:t>People with income below the poverty level have always lived in our community.  But in the early years of this century, here and across the nation, more people of all income levels, including lower incomes, were moving to the suburbs.  </a:t>
            </a:r>
            <a:r>
              <a:rPr lang="en-US" altLang="en-US" dirty="0" smtClean="0">
                <a:latin typeface="+mn-lt"/>
              </a:rPr>
              <a:t>People moved to the suburbs in search of the same thing - better job opportunities, good schools and safer neighborhoods.  By mid-decade, b</a:t>
            </a:r>
            <a:r>
              <a:rPr lang="en-US" altLang="en-US" baseline="0" dirty="0" smtClean="0">
                <a:latin typeface="+mn-lt"/>
              </a:rPr>
              <a:t>oth nationally and locally, a larger portion of the poor were living in the suburbs.  That trend is reflected in the growth between 2000 and 2007.   </a:t>
            </a:r>
          </a:p>
          <a:p>
            <a:pPr eaLnBrk="1" hangingPunct="1"/>
            <a:endParaRPr lang="en-US" altLang="en-US" baseline="0" dirty="0" smtClean="0">
              <a:latin typeface="+mn-lt"/>
            </a:endParaRPr>
          </a:p>
          <a:p>
            <a:pPr eaLnBrk="1" hangingPunct="1"/>
            <a:r>
              <a:rPr lang="en-US" altLang="en-US" baseline="0" dirty="0" smtClean="0">
                <a:latin typeface="+mn-lt"/>
              </a:rPr>
              <a:t>But since 2007, the data suggests something else.  Poverty has continued to climb, and the poverty rate is higher now than before the great recession.  R</a:t>
            </a:r>
            <a:r>
              <a:rPr lang="en-US" altLang="en-US" dirty="0" smtClean="0">
                <a:latin typeface="+mn-lt"/>
              </a:rPr>
              <a:t>ecession-related fiscal challenges – job loss, unemployment</a:t>
            </a:r>
            <a:r>
              <a:rPr lang="en-US" altLang="en-US" baseline="0" dirty="0" smtClean="0">
                <a:latin typeface="+mn-lt"/>
              </a:rPr>
              <a:t> and</a:t>
            </a:r>
            <a:r>
              <a:rPr lang="en-US" altLang="en-US" dirty="0" smtClean="0">
                <a:latin typeface="+mn-lt"/>
              </a:rPr>
              <a:t> underemployment reduced overall household income even for long-time county</a:t>
            </a:r>
            <a:r>
              <a:rPr lang="en-US" altLang="en-US" baseline="0" dirty="0" smtClean="0">
                <a:latin typeface="+mn-lt"/>
              </a:rPr>
              <a:t> residents.  And many households have never recovered.  Now, the growth in jobs that pay low wages suggests a new normal for our community and daunting challenges for people trying to work themselves out of poverty.</a:t>
            </a:r>
            <a:r>
              <a:rPr lang="en-US" altLang="en-US" dirty="0" smtClean="0">
                <a:latin typeface="+mn-lt"/>
              </a:rPr>
              <a:t> </a:t>
            </a:r>
          </a:p>
          <a:p>
            <a:endParaRPr lang="en-US" baseline="0" dirty="0" smtClean="0">
              <a:latin typeface="+mn-lt"/>
            </a:endParaRPr>
          </a:p>
          <a:p>
            <a:endParaRPr lang="en-US" baseline="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44C91025-850C-41F3-BC21-0929E3030ED2}" type="slidenum">
              <a:rPr lang="en-US" smtClean="0"/>
              <a:t>5</a:t>
            </a:fld>
            <a:endParaRPr lang="en-US" dirty="0"/>
          </a:p>
        </p:txBody>
      </p:sp>
    </p:spTree>
    <p:extLst>
      <p:ext uri="{BB962C8B-B14F-4D97-AF65-F5344CB8AC3E}">
        <p14:creationId xmlns:p14="http://schemas.microsoft.com/office/powerpoint/2010/main" val="328322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Why should business leaders care about growing poverty? </a:t>
            </a:r>
            <a:r>
              <a:rPr lang="en-US" dirty="0" smtClean="0"/>
              <a:t> Business</a:t>
            </a:r>
            <a:r>
              <a:rPr lang="en-US" baseline="0" dirty="0" smtClean="0"/>
              <a:t> </a:t>
            </a:r>
            <a:r>
              <a:rPr lang="en-US" baseline="0" dirty="0" smtClean="0"/>
              <a:t>is t</a:t>
            </a:r>
            <a:r>
              <a:rPr lang="en-US" dirty="0" smtClean="0"/>
              <a:t>he lifeblood of our economy, businesses provide employment opportunities for our residents, create the goods and services we need and want, and pay taxes that support our public services.  Business and society are closely intertwined and interdependent, each requiring the other to be healthy and productive in order to achieve its own objectives.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latin typeface="+mn-lt"/>
            </a:endParaRPr>
          </a:p>
          <a:p>
            <a:pPr eaLnBrk="1" hangingPunct="1">
              <a:spcBef>
                <a:spcPct val="0"/>
              </a:spcBef>
            </a:pPr>
            <a:r>
              <a:rPr lang="en-US" altLang="en-US" sz="1200" dirty="0" smtClean="0">
                <a:latin typeface="+mn-lt"/>
              </a:rPr>
              <a:t>As</a:t>
            </a:r>
            <a:r>
              <a:rPr lang="en-US" altLang="en-US" sz="1200" baseline="0" dirty="0" smtClean="0">
                <a:latin typeface="+mn-lt"/>
              </a:rPr>
              <a:t> a business leader, you understand that </a:t>
            </a:r>
            <a:r>
              <a:rPr lang="en-US" altLang="en-US" sz="1200" dirty="0" smtClean="0">
                <a:latin typeface="+mn-lt"/>
              </a:rPr>
              <a:t>a thriving</a:t>
            </a:r>
            <a:r>
              <a:rPr lang="en-US" altLang="en-US" sz="1200" baseline="0" dirty="0" smtClean="0">
                <a:latin typeface="+mn-lt"/>
              </a:rPr>
              <a:t> community benefits us all.   But you may not have considered the fact that poverty can harm not only the individuals who live in poverty, but the community.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44C91025-850C-41F3-BC21-0929E3030ED2}" type="slidenum">
              <a:rPr lang="en-US" smtClean="0"/>
              <a:t>6</a:t>
            </a:fld>
            <a:endParaRPr lang="en-US" dirty="0"/>
          </a:p>
        </p:txBody>
      </p:sp>
    </p:spTree>
    <p:extLst>
      <p:ext uri="{BB962C8B-B14F-4D97-AF65-F5344CB8AC3E}">
        <p14:creationId xmlns:p14="http://schemas.microsoft.com/office/powerpoint/2010/main" val="282215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When individuals and families don’t have adequate income, they face daily hardships – such</a:t>
            </a:r>
            <a:r>
              <a:rPr lang="en-US" altLang="en-US" sz="1200" baseline="0" dirty="0" smtClean="0">
                <a:latin typeface="+mn-lt"/>
              </a:rPr>
              <a:t> as</a:t>
            </a:r>
            <a:r>
              <a:rPr lang="en-US" altLang="en-US" sz="1200" dirty="0" smtClean="0">
                <a:latin typeface="+mn-lt"/>
              </a:rPr>
              <a:t> hunger, poor housing conditions, homelessness, and lack of health care.   Studies show that stress is much higher for the poor, as</a:t>
            </a:r>
            <a:r>
              <a:rPr lang="en-US" altLang="en-US" sz="1200" baseline="0" dirty="0" smtClean="0">
                <a:latin typeface="+mn-lt"/>
              </a:rPr>
              <a:t> well as chronic pain.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mn-lt"/>
              </a:rPr>
              <a:t>But poverty doesn’t just affect those</a:t>
            </a:r>
            <a:r>
              <a:rPr lang="en-US" altLang="en-US" baseline="0" dirty="0" smtClean="0">
                <a:latin typeface="+mn-lt"/>
              </a:rPr>
              <a:t> who directly experience it. </a:t>
            </a:r>
            <a:r>
              <a:rPr lang="en-US" altLang="en-US" dirty="0" smtClean="0">
                <a:latin typeface="+mn-lt"/>
              </a:rPr>
              <a:t> It costs all of us in very tangible ways.  Lower student achievement leads to reduced productivity.</a:t>
            </a:r>
            <a:r>
              <a:rPr lang="en-US" altLang="en-US" baseline="0" dirty="0" smtClean="0">
                <a:latin typeface="+mn-lt"/>
              </a:rPr>
              <a:t> </a:t>
            </a:r>
            <a:r>
              <a:rPr lang="en-US" altLang="en-US" dirty="0" smtClean="0">
                <a:latin typeface="+mn-lt"/>
              </a:rPr>
              <a:t>Our economy suffers because we don’t have the skilled workforce needed or people with adequate income to buy goods and services in order to expand and grow the economy.</a:t>
            </a:r>
            <a:r>
              <a:rPr lang="en-US" altLang="en-US" baseline="0" dirty="0" smtClean="0">
                <a:latin typeface="+mn-lt"/>
              </a:rPr>
              <a:t> </a:t>
            </a:r>
            <a:r>
              <a:rPr lang="en-US" altLang="en-US" dirty="0" smtClean="0">
                <a:latin typeface="+mn-lt"/>
              </a:rPr>
              <a:t>Public safety is threatened, leading to both personal loss and public expense.</a:t>
            </a:r>
            <a:r>
              <a:rPr lang="en-US" altLang="en-US" baseline="0" dirty="0" smtClean="0">
                <a:latin typeface="+mn-lt"/>
              </a:rPr>
              <a:t> </a:t>
            </a:r>
            <a:r>
              <a:rPr lang="en-US" altLang="en-US" dirty="0" smtClean="0">
                <a:latin typeface="+mn-lt"/>
              </a:rPr>
              <a:t>Overall our quality of life suffers.</a:t>
            </a:r>
          </a:p>
          <a:p>
            <a:pPr eaLnBrk="1" hangingPunct="1"/>
            <a:endParaRPr lang="en-US" altLang="en-US" dirty="0" smtClean="0">
              <a:latin typeface="+mn-lt"/>
            </a:endParaRPr>
          </a:p>
          <a:p>
            <a:pPr eaLnBrk="1" hangingPunct="1">
              <a:spcBef>
                <a:spcPct val="0"/>
              </a:spcBef>
            </a:pPr>
            <a:r>
              <a:rPr lang="en-US" altLang="en-US" sz="1200" dirty="0" smtClean="0">
                <a:latin typeface="+mn-lt"/>
              </a:rPr>
              <a:t>Poverty particularly harms children – Children who live in families below the poverty line, even for short periods, are at greater risk of lower cognitive development</a:t>
            </a:r>
            <a:r>
              <a:rPr lang="en-US" altLang="en-US" sz="1200" baseline="0" dirty="0" smtClean="0">
                <a:latin typeface="+mn-lt"/>
              </a:rPr>
              <a:t> and </a:t>
            </a:r>
            <a:r>
              <a:rPr lang="en-US" altLang="en-US" sz="1200" dirty="0" smtClean="0">
                <a:latin typeface="+mn-lt"/>
              </a:rPr>
              <a:t>educational attainment, increased reliance on public benefits and increased rates of incarceration.  Consequently, children who grow up in poverty are more likely to have lower lifetime earnings due to poverty.  This means they are far less likely to grow up to become contributors to our economy and our society.</a:t>
            </a:r>
          </a:p>
          <a:p>
            <a:pPr eaLnBrk="1" hangingPunct="1">
              <a:spcBef>
                <a:spcPct val="0"/>
              </a:spcBef>
            </a:pPr>
            <a:endParaRPr lang="en-US" altLang="en-US" sz="1200" dirty="0" smtClean="0">
              <a:latin typeface="+mn-lt"/>
            </a:endParaRPr>
          </a:p>
          <a:p>
            <a:pPr eaLnBrk="1" hangingPunct="1">
              <a:spcBef>
                <a:spcPct val="0"/>
              </a:spcBef>
            </a:pPr>
            <a:r>
              <a:rPr lang="en-US" altLang="en-US" sz="1200" dirty="0" smtClean="0">
                <a:latin typeface="+mn-lt"/>
              </a:rPr>
              <a:t>CLICK  Some research estimates that the annual costs to American society at between 250 and 500 billion dollars</a:t>
            </a:r>
            <a:r>
              <a:rPr lang="en-US" altLang="en-US" sz="1200" baseline="0" dirty="0" smtClean="0">
                <a:latin typeface="+mn-lt"/>
              </a:rPr>
              <a:t> </a:t>
            </a:r>
            <a:r>
              <a:rPr lang="en-US" altLang="en-US" sz="1200" dirty="0" smtClean="0">
                <a:latin typeface="+mn-lt"/>
              </a:rPr>
              <a:t>each</a:t>
            </a:r>
            <a:r>
              <a:rPr lang="en-US" altLang="en-US" sz="1200" baseline="0" dirty="0" smtClean="0">
                <a:latin typeface="+mn-lt"/>
              </a:rPr>
              <a:t> year in lost productivity, health costs, and anti-poverty programs. S</a:t>
            </a:r>
            <a:r>
              <a:rPr lang="en-US" altLang="en-US" dirty="0" smtClean="0">
                <a:latin typeface="+mn-lt"/>
              </a:rPr>
              <a:t>o, not only is a</a:t>
            </a:r>
            <a:r>
              <a:rPr lang="en-US" altLang="en-US" baseline="0" dirty="0" smtClean="0">
                <a:latin typeface="+mn-lt"/>
              </a:rPr>
              <a:t> focus on poverty</a:t>
            </a:r>
            <a:r>
              <a:rPr lang="en-US" altLang="en-US" dirty="0" smtClean="0">
                <a:latin typeface="+mn-lt"/>
              </a:rPr>
              <a:t> the right thing to do, but it is in our own best interest as a society to understand the facts and find real solutions.</a:t>
            </a:r>
          </a:p>
          <a:p>
            <a:endParaRPr lang="en-US" dirty="0">
              <a:latin typeface="+mn-lt"/>
            </a:endParaRPr>
          </a:p>
        </p:txBody>
      </p:sp>
      <p:sp>
        <p:nvSpPr>
          <p:cNvPr id="4" name="Slide Number Placeholder 3"/>
          <p:cNvSpPr>
            <a:spLocks noGrp="1"/>
          </p:cNvSpPr>
          <p:nvPr>
            <p:ph type="sldNum" sz="quarter" idx="10"/>
          </p:nvPr>
        </p:nvSpPr>
        <p:spPr/>
        <p:txBody>
          <a:bodyPr/>
          <a:lstStyle/>
          <a:p>
            <a:fld id="{44C91025-850C-41F3-BC21-0929E3030ED2}" type="slidenum">
              <a:rPr lang="en-US" smtClean="0"/>
              <a:t>7</a:t>
            </a:fld>
            <a:endParaRPr lang="en-US" dirty="0"/>
          </a:p>
        </p:txBody>
      </p:sp>
    </p:spTree>
    <p:extLst>
      <p:ext uri="{BB962C8B-B14F-4D97-AF65-F5344CB8AC3E}">
        <p14:creationId xmlns:p14="http://schemas.microsoft.com/office/powerpoint/2010/main" val="269687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89" rtl="0" eaLnBrk="1" fontAlgn="auto" latinLnBrk="0" hangingPunct="1">
              <a:lnSpc>
                <a:spcPct val="100000"/>
              </a:lnSpc>
              <a:spcBef>
                <a:spcPts val="0"/>
              </a:spcBef>
              <a:spcAft>
                <a:spcPts val="0"/>
              </a:spcAft>
              <a:buClrTx/>
              <a:buSzTx/>
              <a:buFontTx/>
              <a:buNone/>
              <a:tabLst/>
              <a:defRPr/>
            </a:pPr>
            <a:r>
              <a:rPr lang="en-US" baseline="0" dirty="0" smtClean="0"/>
              <a:t>Travel to any part of Johnson County and you will find people living in poverty.  You encounter them every day.   They serve you lunch, clean your office, go to school with your children, ring up your purchases, and care for your elderly parents.   They are your neighbors and co-workers.</a:t>
            </a:r>
          </a:p>
          <a:p>
            <a:pPr marL="0" marR="0" indent="0" algn="l" defTabSz="914389" rtl="0" eaLnBrk="1" fontAlgn="auto" latinLnBrk="0" hangingPunct="1">
              <a:lnSpc>
                <a:spcPct val="100000"/>
              </a:lnSpc>
              <a:spcBef>
                <a:spcPts val="0"/>
              </a:spcBef>
              <a:spcAft>
                <a:spcPts val="0"/>
              </a:spcAft>
              <a:buClrTx/>
              <a:buSzTx/>
              <a:buFontTx/>
              <a:buNone/>
              <a:tabLst/>
              <a:defRPr/>
            </a:pPr>
            <a:endParaRPr lang="en-US" baseline="0" dirty="0" smtClean="0"/>
          </a:p>
          <a:p>
            <a:pPr defTabSz="914389">
              <a:defRPr/>
            </a:pPr>
            <a:r>
              <a:rPr lang="en-US" dirty="0" smtClean="0"/>
              <a:t>This map of</a:t>
            </a:r>
            <a:r>
              <a:rPr lang="en-US" baseline="0" dirty="0" smtClean="0"/>
              <a:t> Johnson County by census tract demonstrates that people with poverty level income live all across the county and in every census tract</a:t>
            </a:r>
            <a:r>
              <a:rPr lang="en-US" dirty="0" smtClean="0"/>
              <a:t>.</a:t>
            </a:r>
            <a:r>
              <a:rPr lang="en-US" baseline="0" dirty="0" smtClean="0"/>
              <a:t> </a:t>
            </a:r>
            <a:r>
              <a:rPr lang="en-US" dirty="0" smtClean="0"/>
              <a:t>Although</a:t>
            </a:r>
            <a:r>
              <a:rPr lang="en-US" baseline="0" dirty="0" smtClean="0"/>
              <a:t> it can be higher or lower than the county-wide 6.5% poverty rate depending on location.  </a:t>
            </a:r>
          </a:p>
          <a:p>
            <a:pPr defTabSz="914389">
              <a:defRPr/>
            </a:pPr>
            <a:endParaRPr lang="en-US" dirty="0"/>
          </a:p>
          <a:p>
            <a:pPr defTabSz="914389">
              <a:defRPr/>
            </a:pPr>
            <a:r>
              <a:rPr lang="en-US" dirty="0" smtClean="0"/>
              <a:t>The darkest blue represents</a:t>
            </a:r>
            <a:r>
              <a:rPr lang="en-US" baseline="0" dirty="0" smtClean="0"/>
              <a:t> poverty levels of  10% or greater.  </a:t>
            </a:r>
            <a:r>
              <a:rPr lang="en-US" dirty="0" smtClean="0"/>
              <a:t>1 in 4 of the county’s 127 census tracts has a poverty rate of 10% or higher. </a:t>
            </a:r>
            <a:r>
              <a:rPr lang="en-US" baseline="0" dirty="0" smtClean="0"/>
              <a:t> 13 tracts have poverty rates higher than 15%.   Higher concentration of poverty is often found closer to major highways, as that’s </a:t>
            </a:r>
            <a:r>
              <a:rPr lang="en-US" dirty="0" smtClean="0"/>
              <a:t>typically where lower cost housing is located.</a:t>
            </a:r>
          </a:p>
          <a:p>
            <a:pPr defTabSz="914389">
              <a:defRPr/>
            </a:pPr>
            <a:endParaRPr lang="en-US" dirty="0" smtClean="0"/>
          </a:p>
        </p:txBody>
      </p:sp>
      <p:sp>
        <p:nvSpPr>
          <p:cNvPr id="4" name="Slide Number Placeholder 3"/>
          <p:cNvSpPr>
            <a:spLocks noGrp="1"/>
          </p:cNvSpPr>
          <p:nvPr>
            <p:ph type="sldNum" sz="quarter" idx="10"/>
          </p:nvPr>
        </p:nvSpPr>
        <p:spPr/>
        <p:txBody>
          <a:bodyPr/>
          <a:lstStyle/>
          <a:p>
            <a:fld id="{44C91025-850C-41F3-BC21-0929E3030ED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6881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Johnson</a:t>
            </a:r>
            <a:r>
              <a:rPr lang="en-US" baseline="0" dirty="0" smtClean="0"/>
              <a:t> County residents often identify with a school district.  So, h</a:t>
            </a:r>
            <a:r>
              <a:rPr lang="en-US" dirty="0" smtClean="0"/>
              <a:t>ere’s another way to think</a:t>
            </a:r>
            <a:r>
              <a:rPr lang="en-US" baseline="0" dirty="0" smtClean="0"/>
              <a:t> about the geography of poverty.   This graph of children ages 5-17 and living in poverty clearly demonstrates the  fact that poverty is a county-wide issue.   It also graphically shows the upward trend in poverty experienced in this community since 2000.  The trend line for every district shows the number in poverty higher now than before the recession.  </a:t>
            </a:r>
            <a:endParaRPr lang="en-US" baseline="0" dirty="0" smtClean="0"/>
          </a:p>
          <a:p>
            <a:endParaRPr lang="en-US" baseline="0" dirty="0" smtClean="0"/>
          </a:p>
          <a:p>
            <a:r>
              <a:rPr lang="en-US" baseline="0" dirty="0" smtClean="0"/>
              <a:t>The </a:t>
            </a:r>
            <a:r>
              <a:rPr lang="en-US" baseline="0" dirty="0" smtClean="0"/>
              <a:t>Shawnee Mission School District catchment area has the largest number of children living in poverty, about 3,700.  And that area has the highest child poverty rate, 10.7%.   Shawnee Mission is followed by Olathe with 2500 children below poverty and an 8.1% poverty rate.  </a:t>
            </a:r>
            <a:r>
              <a:rPr lang="en-US" baseline="0" dirty="0" smtClean="0"/>
              <a:t> The district </a:t>
            </a:r>
            <a:r>
              <a:rPr lang="en-US" baseline="0" dirty="0" smtClean="0"/>
              <a:t>with the largest percentage increase in students below poverty is Blue Valley.  The number of poor students increased almost 7 fold since 2000.  </a:t>
            </a:r>
            <a:endParaRPr lang="en-US" dirty="0"/>
          </a:p>
        </p:txBody>
      </p:sp>
      <p:sp>
        <p:nvSpPr>
          <p:cNvPr id="4" name="Slide Number Placeholder 3"/>
          <p:cNvSpPr>
            <a:spLocks noGrp="1"/>
          </p:cNvSpPr>
          <p:nvPr>
            <p:ph type="sldNum" sz="quarter" idx="10"/>
          </p:nvPr>
        </p:nvSpPr>
        <p:spPr/>
        <p:txBody>
          <a:bodyPr/>
          <a:lstStyle/>
          <a:p>
            <a:fld id="{44C91025-850C-41F3-BC21-0929E3030ED2}" type="slidenum">
              <a:rPr lang="en-US" smtClean="0"/>
              <a:t>9</a:t>
            </a:fld>
            <a:endParaRPr lang="en-US" dirty="0"/>
          </a:p>
        </p:txBody>
      </p:sp>
    </p:spTree>
    <p:extLst>
      <p:ext uri="{BB962C8B-B14F-4D97-AF65-F5344CB8AC3E}">
        <p14:creationId xmlns:p14="http://schemas.microsoft.com/office/powerpoint/2010/main" val="3972183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pic>
        <p:nvPicPr>
          <p:cNvPr id="7" name="Picture 6" descr="UC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3567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2"/>
          <p:cNvSpPr>
            <a:spLocks/>
          </p:cNvSpPr>
          <p:nvPr/>
        </p:nvSpPr>
        <p:spPr bwMode="auto">
          <a:xfrm>
            <a:off x="-1" y="6019800"/>
            <a:ext cx="9144001" cy="1247775"/>
          </a:xfrm>
          <a:custGeom>
            <a:avLst/>
            <a:gdLst>
              <a:gd name="T0" fmla="*/ 2147483647 w 5932"/>
              <a:gd name="T1" fmla="*/ 317539688 h 786"/>
              <a:gd name="T2" fmla="*/ 2147483647 w 5932"/>
              <a:gd name="T3" fmla="*/ 441028138 h 786"/>
              <a:gd name="T4" fmla="*/ 2147483647 w 5932"/>
              <a:gd name="T5" fmla="*/ 514111875 h 786"/>
              <a:gd name="T6" fmla="*/ 2147483647 w 5932"/>
              <a:gd name="T7" fmla="*/ 561995638 h 786"/>
              <a:gd name="T8" fmla="*/ 2147483647 w 5932"/>
              <a:gd name="T9" fmla="*/ 587197200 h 786"/>
              <a:gd name="T10" fmla="*/ 2147483647 w 5932"/>
              <a:gd name="T11" fmla="*/ 536794075 h 786"/>
              <a:gd name="T12" fmla="*/ 2147483647 w 5932"/>
              <a:gd name="T13" fmla="*/ 463708750 h 786"/>
              <a:gd name="T14" fmla="*/ 2147483647 w 5932"/>
              <a:gd name="T15" fmla="*/ 390625013 h 786"/>
              <a:gd name="T16" fmla="*/ 2147483647 w 5932"/>
              <a:gd name="T17" fmla="*/ 292338125 h 786"/>
              <a:gd name="T18" fmla="*/ 2147483647 w 5932"/>
              <a:gd name="T19" fmla="*/ 196572188 h 786"/>
              <a:gd name="T20" fmla="*/ 2147483647 w 5932"/>
              <a:gd name="T21" fmla="*/ 98286888 h 786"/>
              <a:gd name="T22" fmla="*/ 2147483647 w 5932"/>
              <a:gd name="T23" fmla="*/ 47883763 h 786"/>
              <a:gd name="T24" fmla="*/ 2147483647 w 5932"/>
              <a:gd name="T25" fmla="*/ 25201563 h 786"/>
              <a:gd name="T26" fmla="*/ 1171873450 w 5932"/>
              <a:gd name="T27" fmla="*/ 0 h 786"/>
              <a:gd name="T28" fmla="*/ 0 w 5932"/>
              <a:gd name="T29" fmla="*/ 25201563 h 786"/>
              <a:gd name="T30" fmla="*/ 0 w 5932"/>
              <a:gd name="T31" fmla="*/ 1980842813 h 786"/>
              <a:gd name="T32" fmla="*/ 2147483647 w 5932"/>
              <a:gd name="T33" fmla="*/ 1980842813 h 786"/>
              <a:gd name="T34" fmla="*/ 2147483647 w 5932"/>
              <a:gd name="T35" fmla="*/ 317539688 h 7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32"/>
              <a:gd name="T55" fmla="*/ 0 h 786"/>
              <a:gd name="T56" fmla="*/ 5932 w 5932"/>
              <a:gd name="T57" fmla="*/ 786 h 7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32" h="786">
                <a:moveTo>
                  <a:pt x="5932" y="126"/>
                </a:moveTo>
                <a:lnTo>
                  <a:pt x="5428" y="175"/>
                </a:lnTo>
                <a:lnTo>
                  <a:pt x="5060" y="204"/>
                </a:lnTo>
                <a:lnTo>
                  <a:pt x="4624" y="223"/>
                </a:lnTo>
                <a:lnTo>
                  <a:pt x="4129" y="233"/>
                </a:lnTo>
                <a:lnTo>
                  <a:pt x="3577" y="213"/>
                </a:lnTo>
                <a:lnTo>
                  <a:pt x="2985" y="184"/>
                </a:lnTo>
                <a:lnTo>
                  <a:pt x="2675" y="155"/>
                </a:lnTo>
                <a:lnTo>
                  <a:pt x="2355" y="116"/>
                </a:lnTo>
                <a:lnTo>
                  <a:pt x="1997" y="78"/>
                </a:lnTo>
                <a:lnTo>
                  <a:pt x="1657" y="39"/>
                </a:lnTo>
                <a:lnTo>
                  <a:pt x="1328" y="19"/>
                </a:lnTo>
                <a:lnTo>
                  <a:pt x="1027" y="10"/>
                </a:lnTo>
                <a:lnTo>
                  <a:pt x="465" y="0"/>
                </a:lnTo>
                <a:lnTo>
                  <a:pt x="0" y="10"/>
                </a:lnTo>
                <a:lnTo>
                  <a:pt x="0" y="786"/>
                </a:lnTo>
                <a:lnTo>
                  <a:pt x="5932" y="786"/>
                </a:lnTo>
                <a:lnTo>
                  <a:pt x="5932" y="126"/>
                </a:lnTo>
                <a:close/>
              </a:path>
            </a:pathLst>
          </a:custGeom>
          <a:solidFill>
            <a:srgbClr val="0E4875"/>
          </a:solidFill>
          <a:ln>
            <a:noFill/>
          </a:ln>
        </p:spPr>
        <p:txBody>
          <a:bodyPr/>
          <a:lstStyle/>
          <a:p>
            <a:endParaRPr lang="en-US" dirty="0"/>
          </a:p>
        </p:txBody>
      </p:sp>
    </p:spTree>
    <p:extLst>
      <p:ext uri="{BB962C8B-B14F-4D97-AF65-F5344CB8AC3E}">
        <p14:creationId xmlns:p14="http://schemas.microsoft.com/office/powerpoint/2010/main" val="3397857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5624755A-DD29-4B80-9915-E3DDF0169B6E}" type="slidenum">
              <a:rPr lang="en-US" smtClean="0"/>
              <a:t>‹#›</a:t>
            </a:fld>
            <a:endParaRPr lang="en-US" dirty="0"/>
          </a:p>
        </p:txBody>
      </p:sp>
    </p:spTree>
    <p:extLst>
      <p:ext uri="{BB962C8B-B14F-4D97-AF65-F5344CB8AC3E}">
        <p14:creationId xmlns:p14="http://schemas.microsoft.com/office/powerpoint/2010/main" val="1459062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5624755A-DD29-4B80-9915-E3DDF0169B6E}" type="slidenum">
              <a:rPr lang="en-US" smtClean="0"/>
              <a:t>‹#›</a:t>
            </a:fld>
            <a:endParaRPr lang="en-US" dirty="0"/>
          </a:p>
        </p:txBody>
      </p:sp>
    </p:spTree>
    <p:extLst>
      <p:ext uri="{BB962C8B-B14F-4D97-AF65-F5344CB8AC3E}">
        <p14:creationId xmlns:p14="http://schemas.microsoft.com/office/powerpoint/2010/main" val="2008543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85800" y="6248400"/>
            <a:ext cx="1905000" cy="457200"/>
          </a:xfrm>
          <a:ln/>
        </p:spPr>
        <p:txBody>
          <a:bodyPr/>
          <a:lstStyle>
            <a:lvl1pPr>
              <a:defRPr/>
            </a:lvl1pPr>
          </a:lstStyle>
          <a:p>
            <a:fld id="{5624755A-DD29-4B80-9915-E3DDF0169B6E}" type="slidenum">
              <a:rPr lang="en-US" smtClean="0"/>
              <a:t>‹#›</a:t>
            </a:fld>
            <a:endParaRPr lang="en-US" dirty="0"/>
          </a:p>
        </p:txBody>
      </p:sp>
      <p:grpSp>
        <p:nvGrpSpPr>
          <p:cNvPr id="7" name="Group 6"/>
          <p:cNvGrpSpPr/>
          <p:nvPr/>
        </p:nvGrpSpPr>
        <p:grpSpPr>
          <a:xfrm>
            <a:off x="0" y="-1"/>
            <a:ext cx="9144000" cy="623889"/>
            <a:chOff x="0" y="-1"/>
            <a:chExt cx="9144000" cy="623889"/>
          </a:xfrm>
          <a:solidFill>
            <a:srgbClr val="0E4975"/>
          </a:solidFill>
        </p:grpSpPr>
        <p:sp>
          <p:nvSpPr>
            <p:cNvPr id="8" name="Freeform 5"/>
            <p:cNvSpPr>
              <a:spLocks/>
            </p:cNvSpPr>
            <p:nvPr/>
          </p:nvSpPr>
          <p:spPr bwMode="auto">
            <a:xfrm rot="10800000">
              <a:off x="0" y="-1"/>
              <a:ext cx="9144000" cy="623889"/>
            </a:xfrm>
            <a:custGeom>
              <a:avLst/>
              <a:gdLst>
                <a:gd name="T0" fmla="*/ 2147483647 w 5932"/>
                <a:gd name="T1" fmla="*/ 79385382 h 786"/>
                <a:gd name="T2" fmla="*/ 2147483647 w 5932"/>
                <a:gd name="T3" fmla="*/ 110256726 h 786"/>
                <a:gd name="T4" fmla="*/ 2147483647 w 5932"/>
                <a:gd name="T5" fmla="*/ 128528072 h 786"/>
                <a:gd name="T6" fmla="*/ 2147483647 w 5932"/>
                <a:gd name="T7" fmla="*/ 140498625 h 786"/>
                <a:gd name="T8" fmla="*/ 2147483647 w 5932"/>
                <a:gd name="T9" fmla="*/ 146799418 h 786"/>
                <a:gd name="T10" fmla="*/ 2147483647 w 5932"/>
                <a:gd name="T11" fmla="*/ 134198626 h 786"/>
                <a:gd name="T12" fmla="*/ 2147483647 w 5932"/>
                <a:gd name="T13" fmla="*/ 115927280 h 786"/>
                <a:gd name="T14" fmla="*/ 2147483647 w 5932"/>
                <a:gd name="T15" fmla="*/ 97655935 h 786"/>
                <a:gd name="T16" fmla="*/ 2147483647 w 5932"/>
                <a:gd name="T17" fmla="*/ 73084590 h 786"/>
                <a:gd name="T18" fmla="*/ 2147483647 w 5932"/>
                <a:gd name="T19" fmla="*/ 49143483 h 786"/>
                <a:gd name="T20" fmla="*/ 2147483647 w 5932"/>
                <a:gd name="T21" fmla="*/ 24571345 h 786"/>
                <a:gd name="T22" fmla="*/ 2147483647 w 5932"/>
                <a:gd name="T23" fmla="*/ 11970553 h 786"/>
                <a:gd name="T24" fmla="*/ 2147483647 w 5932"/>
                <a:gd name="T25" fmla="*/ 6300793 h 786"/>
                <a:gd name="T26" fmla="*/ 1171873450 w 5932"/>
                <a:gd name="T27" fmla="*/ 0 h 786"/>
                <a:gd name="T28" fmla="*/ 0 w 5932"/>
                <a:gd name="T29" fmla="*/ 6300793 h 786"/>
                <a:gd name="T30" fmla="*/ 0 w 5932"/>
                <a:gd name="T31" fmla="*/ 495211497 h 786"/>
                <a:gd name="T32" fmla="*/ 2147483647 w 5932"/>
                <a:gd name="T33" fmla="*/ 495211497 h 786"/>
                <a:gd name="T34" fmla="*/ 2147483647 w 5932"/>
                <a:gd name="T35" fmla="*/ 79385382 h 7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32"/>
                <a:gd name="T55" fmla="*/ 0 h 786"/>
                <a:gd name="T56" fmla="*/ 5932 w 5932"/>
                <a:gd name="T57" fmla="*/ 786 h 7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32" h="786">
                  <a:moveTo>
                    <a:pt x="5932" y="126"/>
                  </a:moveTo>
                  <a:lnTo>
                    <a:pt x="5428" y="175"/>
                  </a:lnTo>
                  <a:lnTo>
                    <a:pt x="5060" y="204"/>
                  </a:lnTo>
                  <a:lnTo>
                    <a:pt x="4624" y="223"/>
                  </a:lnTo>
                  <a:lnTo>
                    <a:pt x="4129" y="233"/>
                  </a:lnTo>
                  <a:lnTo>
                    <a:pt x="3577" y="213"/>
                  </a:lnTo>
                  <a:lnTo>
                    <a:pt x="2985" y="184"/>
                  </a:lnTo>
                  <a:lnTo>
                    <a:pt x="2675" y="155"/>
                  </a:lnTo>
                  <a:lnTo>
                    <a:pt x="2355" y="116"/>
                  </a:lnTo>
                  <a:lnTo>
                    <a:pt x="1997" y="78"/>
                  </a:lnTo>
                  <a:lnTo>
                    <a:pt x="1657" y="39"/>
                  </a:lnTo>
                  <a:lnTo>
                    <a:pt x="1328" y="19"/>
                  </a:lnTo>
                  <a:lnTo>
                    <a:pt x="1027" y="10"/>
                  </a:lnTo>
                  <a:lnTo>
                    <a:pt x="465" y="0"/>
                  </a:lnTo>
                  <a:lnTo>
                    <a:pt x="0" y="10"/>
                  </a:lnTo>
                  <a:lnTo>
                    <a:pt x="0" y="786"/>
                  </a:lnTo>
                  <a:lnTo>
                    <a:pt x="5932" y="786"/>
                  </a:lnTo>
                  <a:lnTo>
                    <a:pt x="5932" y="126"/>
                  </a:lnTo>
                  <a:close/>
                </a:path>
              </a:pathLst>
            </a:custGeom>
            <a:grpFill/>
            <a:ln>
              <a:noFill/>
            </a:ln>
          </p:spPr>
          <p:txBody>
            <a:bodyPr/>
            <a:lstStyle/>
            <a:p>
              <a:r>
                <a:rPr lang="en-US" dirty="0"/>
                <a:t>v</a:t>
              </a:r>
            </a:p>
          </p:txBody>
        </p:sp>
        <p:sp>
          <p:nvSpPr>
            <p:cNvPr id="9" name="TextBox 8"/>
            <p:cNvSpPr txBox="1"/>
            <p:nvPr/>
          </p:nvSpPr>
          <p:spPr>
            <a:xfrm>
              <a:off x="8915400" y="228600"/>
              <a:ext cx="152400" cy="338554"/>
            </a:xfrm>
            <a:prstGeom prst="rect">
              <a:avLst/>
            </a:prstGeom>
            <a:grpFill/>
          </p:spPr>
          <p:txBody>
            <a:bodyPr wrap="square" rtlCol="0">
              <a:spAutoFit/>
            </a:bodyPr>
            <a:lstStyle/>
            <a:p>
              <a:endParaRPr lang="en-US" dirty="0"/>
            </a:p>
          </p:txBody>
        </p:sp>
      </p:grpSp>
      <p:pic>
        <p:nvPicPr>
          <p:cNvPr id="10" name="Picture 6" descr="UCS-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6396038"/>
            <a:ext cx="14478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239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5624755A-DD29-4B80-9915-E3DDF0169B6E}" type="slidenum">
              <a:rPr lang="en-US" smtClean="0"/>
              <a:t>‹#›</a:t>
            </a:fld>
            <a:endParaRPr lang="en-US" dirty="0"/>
          </a:p>
        </p:txBody>
      </p:sp>
    </p:spTree>
    <p:extLst>
      <p:ext uri="{BB962C8B-B14F-4D97-AF65-F5344CB8AC3E}">
        <p14:creationId xmlns:p14="http://schemas.microsoft.com/office/powerpoint/2010/main" val="2916524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5624755A-DD29-4B80-9915-E3DDF0169B6E}" type="slidenum">
              <a:rPr lang="en-US" smtClean="0"/>
              <a:t>‹#›</a:t>
            </a:fld>
            <a:endParaRPr lang="en-US" dirty="0"/>
          </a:p>
        </p:txBody>
      </p:sp>
    </p:spTree>
    <p:extLst>
      <p:ext uri="{BB962C8B-B14F-4D97-AF65-F5344CB8AC3E}">
        <p14:creationId xmlns:p14="http://schemas.microsoft.com/office/powerpoint/2010/main" val="3110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5624755A-DD29-4B80-9915-E3DDF0169B6E}" type="slidenum">
              <a:rPr lang="en-US" smtClean="0"/>
              <a:t>‹#›</a:t>
            </a:fld>
            <a:endParaRPr lang="en-US" dirty="0"/>
          </a:p>
        </p:txBody>
      </p:sp>
    </p:spTree>
    <p:extLst>
      <p:ext uri="{BB962C8B-B14F-4D97-AF65-F5344CB8AC3E}">
        <p14:creationId xmlns:p14="http://schemas.microsoft.com/office/powerpoint/2010/main" val="3654100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5624755A-DD29-4B80-9915-E3DDF0169B6E}" type="slidenum">
              <a:rPr lang="en-US" smtClean="0"/>
              <a:t>‹#›</a:t>
            </a:fld>
            <a:endParaRPr lang="en-US" dirty="0"/>
          </a:p>
        </p:txBody>
      </p:sp>
    </p:spTree>
    <p:extLst>
      <p:ext uri="{BB962C8B-B14F-4D97-AF65-F5344CB8AC3E}">
        <p14:creationId xmlns:p14="http://schemas.microsoft.com/office/powerpoint/2010/main" val="3778467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5624755A-DD29-4B80-9915-E3DDF0169B6E}" type="slidenum">
              <a:rPr lang="en-US" smtClean="0"/>
              <a:t>‹#›</a:t>
            </a:fld>
            <a:endParaRPr lang="en-US" dirty="0"/>
          </a:p>
        </p:txBody>
      </p:sp>
    </p:spTree>
    <p:extLst>
      <p:ext uri="{BB962C8B-B14F-4D97-AF65-F5344CB8AC3E}">
        <p14:creationId xmlns:p14="http://schemas.microsoft.com/office/powerpoint/2010/main" val="603880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5624755A-DD29-4B80-9915-E3DDF0169B6E}" type="slidenum">
              <a:rPr lang="en-US" smtClean="0"/>
              <a:t>‹#›</a:t>
            </a:fld>
            <a:endParaRPr lang="en-US" dirty="0"/>
          </a:p>
        </p:txBody>
      </p:sp>
    </p:spTree>
    <p:extLst>
      <p:ext uri="{BB962C8B-B14F-4D97-AF65-F5344CB8AC3E}">
        <p14:creationId xmlns:p14="http://schemas.microsoft.com/office/powerpoint/2010/main" val="3266839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5624755A-DD29-4B80-9915-E3DDF0169B6E}" type="slidenum">
              <a:rPr lang="en-US" smtClean="0"/>
              <a:t>‹#›</a:t>
            </a:fld>
            <a:endParaRPr lang="en-US" dirty="0"/>
          </a:p>
        </p:txBody>
      </p:sp>
    </p:spTree>
    <p:extLst>
      <p:ext uri="{BB962C8B-B14F-4D97-AF65-F5344CB8AC3E}">
        <p14:creationId xmlns:p14="http://schemas.microsoft.com/office/powerpoint/2010/main" val="660279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aseline="0"/>
            </a:lvl1pPr>
          </a:lstStyle>
          <a:p>
            <a:fld id="{5624755A-DD29-4B80-9915-E3DDF0169B6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hyperlink" Target="http://www.sxc.hu/browse.phtml?f=download&amp;id=472014"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arenw@ucsjoco.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valoriec@ucsjoco.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w="57150"/>
        </p:spPr>
        <p:txBody>
          <a:bodyPr/>
          <a:lstStyle/>
          <a:p>
            <a:r>
              <a:rPr lang="en-US" b="1" i="1" dirty="0" smtClean="0"/>
              <a:t>Poverty in Johnson County</a:t>
            </a:r>
            <a:endParaRPr lang="en-US" sz="3600" i="1" dirty="0"/>
          </a:p>
        </p:txBody>
      </p:sp>
      <p:sp>
        <p:nvSpPr>
          <p:cNvPr id="3" name="Subtitle 2"/>
          <p:cNvSpPr>
            <a:spLocks noGrp="1"/>
          </p:cNvSpPr>
          <p:nvPr>
            <p:ph type="subTitle" idx="1"/>
          </p:nvPr>
        </p:nvSpPr>
        <p:spPr>
          <a:xfrm>
            <a:off x="685800" y="3886200"/>
            <a:ext cx="8077200" cy="1981200"/>
          </a:xfrm>
        </p:spPr>
        <p:txBody>
          <a:bodyPr/>
          <a:lstStyle/>
          <a:p>
            <a:endParaRPr lang="en-US" sz="2000" dirty="0"/>
          </a:p>
          <a:p>
            <a:r>
              <a:rPr lang="en-US" sz="2000" dirty="0" smtClean="0"/>
              <a:t>Primary Data Source:  </a:t>
            </a:r>
          </a:p>
          <a:p>
            <a:r>
              <a:rPr lang="en-US" sz="2000" dirty="0" smtClean="0"/>
              <a:t>U.S. Census Bureau American Community Survey 1-year estimates</a:t>
            </a:r>
            <a:r>
              <a:rPr lang="en-US" sz="2000" dirty="0"/>
              <a:t>, </a:t>
            </a:r>
            <a:r>
              <a:rPr lang="en-US" sz="2000" dirty="0" smtClean="0"/>
              <a:t>2014</a:t>
            </a:r>
          </a:p>
          <a:p>
            <a:endParaRPr lang="en-US" sz="2000" dirty="0" smtClean="0"/>
          </a:p>
          <a:p>
            <a:r>
              <a:rPr lang="en-US" sz="2000" dirty="0" smtClean="0"/>
              <a:t>Prepared </a:t>
            </a:r>
            <a:r>
              <a:rPr lang="en-US" sz="2000" dirty="0"/>
              <a:t>January 2015</a:t>
            </a:r>
          </a:p>
          <a:p>
            <a:endParaRPr lang="en-US" sz="2000" dirty="0"/>
          </a:p>
        </p:txBody>
      </p:sp>
    </p:spTree>
    <p:extLst>
      <p:ext uri="{BB962C8B-B14F-4D97-AF65-F5344CB8AC3E}">
        <p14:creationId xmlns:p14="http://schemas.microsoft.com/office/powerpoint/2010/main" val="2272932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2800" b="1" dirty="0" smtClean="0"/>
              <a:t>Poverty has many faces</a:t>
            </a:r>
            <a:endParaRPr lang="en-US" sz="2800" b="1" dirty="0"/>
          </a:p>
        </p:txBody>
      </p:sp>
      <p:sp>
        <p:nvSpPr>
          <p:cNvPr id="3" name="Content Placeholder 2"/>
          <p:cNvSpPr>
            <a:spLocks noGrp="1"/>
          </p:cNvSpPr>
          <p:nvPr>
            <p:ph idx="1"/>
          </p:nvPr>
        </p:nvSpPr>
        <p:spPr>
          <a:xfrm>
            <a:off x="685800" y="1371600"/>
            <a:ext cx="7772400" cy="4724400"/>
          </a:xfrm>
        </p:spPr>
        <p:txBody>
          <a:bodyPr/>
          <a:lstStyle/>
          <a:p>
            <a:pPr>
              <a:spcAft>
                <a:spcPts val="1200"/>
              </a:spcAft>
              <a:buClr>
                <a:srgbClr val="1F497D"/>
              </a:buClr>
              <a:buSzPct val="150000"/>
            </a:pPr>
            <a:r>
              <a:rPr lang="en-US" sz="2800" dirty="0" smtClean="0"/>
              <a:t>The majority are white</a:t>
            </a:r>
          </a:p>
          <a:p>
            <a:pPr>
              <a:spcAft>
                <a:spcPts val="1200"/>
              </a:spcAft>
              <a:buClr>
                <a:srgbClr val="1F497D"/>
              </a:buClr>
              <a:buSzPct val="150000"/>
            </a:pPr>
            <a:r>
              <a:rPr lang="en-US" sz="2800" dirty="0" smtClean="0"/>
              <a:t>The majority are U.S. citizens</a:t>
            </a:r>
          </a:p>
          <a:p>
            <a:pPr>
              <a:spcAft>
                <a:spcPts val="1200"/>
              </a:spcAft>
              <a:buClr>
                <a:srgbClr val="1F497D"/>
              </a:buClr>
              <a:buSzPct val="150000"/>
            </a:pPr>
            <a:r>
              <a:rPr lang="en-US" sz="2800" dirty="0" smtClean="0"/>
              <a:t>The majority of poor adults work</a:t>
            </a:r>
          </a:p>
          <a:p>
            <a:pPr>
              <a:spcAft>
                <a:spcPts val="1200"/>
              </a:spcAft>
              <a:buClr>
                <a:srgbClr val="1F497D"/>
              </a:buClr>
              <a:buSzPct val="150000"/>
            </a:pPr>
            <a:r>
              <a:rPr lang="en-US" sz="2800" dirty="0" smtClean="0"/>
              <a:t>The majority of poor adults have at least some college education</a:t>
            </a:r>
          </a:p>
          <a:p>
            <a:endParaRPr lang="en-US" dirty="0"/>
          </a:p>
        </p:txBody>
      </p:sp>
      <p:pic>
        <p:nvPicPr>
          <p:cNvPr id="7" name="Picture 6"/>
          <p:cNvPicPr>
            <a:picLocks noChangeAspect="1"/>
          </p:cNvPicPr>
          <p:nvPr/>
        </p:nvPicPr>
        <p:blipFill>
          <a:blip r:embed="rId3"/>
          <a:stretch>
            <a:fillRect/>
          </a:stretch>
        </p:blipFill>
        <p:spPr>
          <a:xfrm>
            <a:off x="-2399895" y="1481993"/>
            <a:ext cx="1751789" cy="1760414"/>
          </a:xfrm>
          <a:prstGeom prst="rect">
            <a:avLst/>
          </a:prstGeom>
          <a:ln w="57150">
            <a:noFill/>
          </a:ln>
        </p:spPr>
      </p:pic>
      <p:pic>
        <p:nvPicPr>
          <p:cNvPr id="9" name="Picture 6" descr="MP90044231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7353" y="3886200"/>
            <a:ext cx="2396498" cy="179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Pj043946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2566" y="5130850"/>
            <a:ext cx="2283562" cy="17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MPj042304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9359" y="3551660"/>
            <a:ext cx="2359753" cy="1620326"/>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03933" y="5146833"/>
            <a:ext cx="2622816" cy="17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77928" y="5141983"/>
            <a:ext cx="1977102" cy="171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descr="preschool girls outside2 1">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1825" y="5147080"/>
            <a:ext cx="2577491" cy="17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MPj0423041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6641" y="5141983"/>
            <a:ext cx="2550592" cy="1751366"/>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4724400"/>
            <a:ext cx="6324600" cy="307777"/>
          </a:xfrm>
          <a:prstGeom prst="rect">
            <a:avLst/>
          </a:prstGeom>
          <a:noFill/>
        </p:spPr>
        <p:txBody>
          <a:bodyPr wrap="square" rtlCol="0">
            <a:spAutoFit/>
          </a:bodyPr>
          <a:lstStyle/>
          <a:p>
            <a:r>
              <a:rPr lang="en-US" sz="1400" dirty="0" smtClean="0"/>
              <a:t>Source: U.S. Census Bureau, American Community Survey 1-year estimate, 2014</a:t>
            </a:r>
            <a:endParaRPr lang="en-US" sz="1400" dirty="0"/>
          </a:p>
        </p:txBody>
      </p:sp>
    </p:spTree>
    <p:extLst>
      <p:ext uri="{BB962C8B-B14F-4D97-AF65-F5344CB8AC3E}">
        <p14:creationId xmlns:p14="http://schemas.microsoft.com/office/powerpoint/2010/main" val="4177560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Some groups experience poverty at higher rates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6989165"/>
              </p:ext>
            </p:extLst>
          </p:nvPr>
        </p:nvGraphicFramePr>
        <p:xfrm>
          <a:off x="-228600" y="2133600"/>
          <a:ext cx="89916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502812329"/>
              </p:ext>
            </p:extLst>
          </p:nvPr>
        </p:nvGraphicFramePr>
        <p:xfrm>
          <a:off x="914400" y="1600200"/>
          <a:ext cx="8229600"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52400" y="6510020"/>
            <a:ext cx="6172200" cy="307777"/>
          </a:xfrm>
          <a:prstGeom prst="rect">
            <a:avLst/>
          </a:prstGeom>
        </p:spPr>
        <p:txBody>
          <a:bodyPr wrap="square">
            <a:spAutoFit/>
          </a:bodyPr>
          <a:lstStyle/>
          <a:p>
            <a:r>
              <a:rPr lang="en-US" sz="1400" dirty="0"/>
              <a:t>Source: U.S. Census Bureau, American Community Survey 1-year estimate, 2014</a:t>
            </a:r>
          </a:p>
        </p:txBody>
      </p:sp>
    </p:spTree>
    <p:extLst>
      <p:ext uri="{BB962C8B-B14F-4D97-AF65-F5344CB8AC3E}">
        <p14:creationId xmlns:p14="http://schemas.microsoft.com/office/powerpoint/2010/main" val="615047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The majority of the poor work  </a:t>
            </a:r>
            <a:endParaRPr lang="en-US" sz="2800" b="1" dirty="0"/>
          </a:p>
        </p:txBody>
      </p:sp>
      <p:sp>
        <p:nvSpPr>
          <p:cNvPr id="5" name="TextBox 4"/>
          <p:cNvSpPr txBox="1"/>
          <p:nvPr/>
        </p:nvSpPr>
        <p:spPr>
          <a:xfrm>
            <a:off x="304800" y="5955268"/>
            <a:ext cx="8610600" cy="369332"/>
          </a:xfrm>
          <a:prstGeom prst="rect">
            <a:avLst/>
          </a:prstGeom>
          <a:noFill/>
        </p:spPr>
        <p:txBody>
          <a:bodyPr wrap="square" rtlCol="0">
            <a:spAutoFit/>
          </a:bodyPr>
          <a:lstStyle/>
          <a:p>
            <a:r>
              <a:rPr lang="en-US" dirty="0" smtClean="0"/>
              <a:t>Adults 18-64 below the poverty level and without a disability that prevents work = 18,980</a:t>
            </a:r>
            <a:endParaRPr lang="en-US" dirty="0"/>
          </a:p>
        </p:txBody>
      </p:sp>
      <p:sp>
        <p:nvSpPr>
          <p:cNvPr id="3" name="Rectangle 2"/>
          <p:cNvSpPr/>
          <p:nvPr/>
        </p:nvSpPr>
        <p:spPr>
          <a:xfrm>
            <a:off x="317500" y="6299200"/>
            <a:ext cx="6159500" cy="307777"/>
          </a:xfrm>
          <a:prstGeom prst="rect">
            <a:avLst/>
          </a:prstGeom>
        </p:spPr>
        <p:txBody>
          <a:bodyPr wrap="square">
            <a:spAutoFit/>
          </a:bodyPr>
          <a:lstStyle/>
          <a:p>
            <a:r>
              <a:rPr lang="en-US" sz="1400" dirty="0"/>
              <a:t>Source: U.S. Census Bureau, American Community Survey 1-year estimate, 2014</a:t>
            </a:r>
          </a:p>
        </p:txBody>
      </p:sp>
      <p:graphicFrame>
        <p:nvGraphicFramePr>
          <p:cNvPr id="6" name="Chart 5"/>
          <p:cNvGraphicFramePr>
            <a:graphicFrameLocks/>
          </p:cNvGraphicFramePr>
          <p:nvPr>
            <p:extLst>
              <p:ext uri="{D42A27DB-BD31-4B8C-83A1-F6EECF244321}">
                <p14:modId xmlns:p14="http://schemas.microsoft.com/office/powerpoint/2010/main" val="2695344550"/>
              </p:ext>
            </p:extLst>
          </p:nvPr>
        </p:nvGraphicFramePr>
        <p:xfrm>
          <a:off x="990600" y="1181100"/>
          <a:ext cx="7315200" cy="4838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7823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2800" b="1" dirty="0" smtClean="0"/>
              <a:t>1 in 9 jobs pay less than $10 an hour</a:t>
            </a:r>
            <a:br>
              <a:rPr lang="en-US" sz="2800" b="1" dirty="0" smtClean="0"/>
            </a:br>
            <a:r>
              <a:rPr lang="en-US" sz="2000" b="1" dirty="0" smtClean="0"/>
              <a:t>Johnson County average hourly wages </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5248216"/>
              </p:ext>
            </p:extLst>
          </p:nvPr>
        </p:nvGraphicFramePr>
        <p:xfrm>
          <a:off x="228600" y="1143000"/>
          <a:ext cx="8534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600" y="6248400"/>
            <a:ext cx="5029200" cy="307777"/>
          </a:xfrm>
          <a:prstGeom prst="rect">
            <a:avLst/>
          </a:prstGeom>
          <a:noFill/>
        </p:spPr>
        <p:txBody>
          <a:bodyPr wrap="square" rtlCol="0">
            <a:spAutoFit/>
          </a:bodyPr>
          <a:lstStyle/>
          <a:p>
            <a:r>
              <a:rPr lang="en-US" sz="1400" dirty="0" smtClean="0"/>
              <a:t>Source:  Mid-America Regional Council. EMSI 3Q 2015</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755420114"/>
              </p:ext>
            </p:extLst>
          </p:nvPr>
        </p:nvGraphicFramePr>
        <p:xfrm>
          <a:off x="381000" y="1447800"/>
          <a:ext cx="61722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261100" y="3061713"/>
            <a:ext cx="2514600" cy="1754326"/>
          </a:xfrm>
          <a:prstGeom prst="rect">
            <a:avLst/>
          </a:prstGeom>
          <a:noFill/>
          <a:ln w="28575">
            <a:solidFill>
              <a:schemeClr val="tx2"/>
            </a:solidFill>
          </a:ln>
        </p:spPr>
        <p:txBody>
          <a:bodyPr wrap="square" rtlCol="0">
            <a:spAutoFit/>
          </a:bodyPr>
          <a:lstStyle/>
          <a:p>
            <a:r>
              <a:rPr lang="en-US" dirty="0" smtClean="0"/>
              <a:t>Annual wages for full-time, year-round work</a:t>
            </a:r>
          </a:p>
          <a:p>
            <a:r>
              <a:rPr lang="en-US" dirty="0" smtClean="0"/>
              <a:t>       $10 = $20,800</a:t>
            </a:r>
          </a:p>
          <a:p>
            <a:r>
              <a:rPr lang="en-US" dirty="0" smtClean="0"/>
              <a:t>       $15 = $31,200</a:t>
            </a:r>
          </a:p>
          <a:p>
            <a:r>
              <a:rPr lang="en-US" dirty="0" smtClean="0"/>
              <a:t>       $20 = $41,600</a:t>
            </a:r>
          </a:p>
          <a:p>
            <a:r>
              <a:rPr lang="en-US" dirty="0" smtClean="0"/>
              <a:t>       $30 = $62,400</a:t>
            </a:r>
            <a:endParaRPr lang="en-US" dirty="0"/>
          </a:p>
        </p:txBody>
      </p:sp>
      <p:sp>
        <p:nvSpPr>
          <p:cNvPr id="7" name="TextBox 6"/>
          <p:cNvSpPr txBox="1"/>
          <p:nvPr/>
        </p:nvSpPr>
        <p:spPr>
          <a:xfrm>
            <a:off x="228600" y="5867400"/>
            <a:ext cx="5105400" cy="369332"/>
          </a:xfrm>
          <a:prstGeom prst="rect">
            <a:avLst/>
          </a:prstGeom>
          <a:noFill/>
        </p:spPr>
        <p:txBody>
          <a:bodyPr wrap="square" rtlCol="0">
            <a:spAutoFit/>
          </a:bodyPr>
          <a:lstStyle/>
          <a:p>
            <a:r>
              <a:rPr lang="en-US" dirty="0" smtClean="0"/>
              <a:t>2015 Jobs = 368,200</a:t>
            </a:r>
            <a:endParaRPr lang="en-US" dirty="0"/>
          </a:p>
        </p:txBody>
      </p:sp>
    </p:spTree>
    <p:extLst>
      <p:ext uri="{BB962C8B-B14F-4D97-AF65-F5344CB8AC3E}">
        <p14:creationId xmlns:p14="http://schemas.microsoft.com/office/powerpoint/2010/main" val="1937841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2800" b="1" dirty="0" smtClean="0"/>
              <a:t>Insufficient income requires difficult choices</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6143799"/>
              </p:ext>
            </p:extLst>
          </p:nvPr>
        </p:nvGraphicFramePr>
        <p:xfrm>
          <a:off x="685800" y="1447800"/>
          <a:ext cx="7772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324600"/>
            <a:ext cx="5867400" cy="307777"/>
          </a:xfrm>
          <a:prstGeom prst="rect">
            <a:avLst/>
          </a:prstGeom>
          <a:noFill/>
        </p:spPr>
        <p:txBody>
          <a:bodyPr wrap="square" rtlCol="0">
            <a:spAutoFit/>
          </a:bodyPr>
          <a:lstStyle/>
          <a:p>
            <a:r>
              <a:rPr lang="en-US" sz="1400" dirty="0" smtClean="0"/>
              <a:t>Source: Economic Policy Institute</a:t>
            </a:r>
            <a:endParaRPr lang="en-US" sz="1400" dirty="0"/>
          </a:p>
        </p:txBody>
      </p:sp>
      <p:sp>
        <p:nvSpPr>
          <p:cNvPr id="8" name="TextBox 7"/>
          <p:cNvSpPr txBox="1"/>
          <p:nvPr/>
        </p:nvSpPr>
        <p:spPr>
          <a:xfrm>
            <a:off x="6705600" y="4800600"/>
            <a:ext cx="1600200" cy="1206500"/>
          </a:xfrm>
          <a:prstGeom prst="rect">
            <a:avLst/>
          </a:prstGeom>
          <a:solidFill>
            <a:srgbClr val="00602B"/>
          </a:solidFill>
        </p:spPr>
        <p:txBody>
          <a:bodyPr wrap="square" rtlCol="0">
            <a:spAutoFit/>
          </a:bodyPr>
          <a:lstStyle/>
          <a:p>
            <a:endParaRPr lang="en-US" dirty="0"/>
          </a:p>
        </p:txBody>
      </p:sp>
      <p:sp>
        <p:nvSpPr>
          <p:cNvPr id="9" name="TextBox 8"/>
          <p:cNvSpPr txBox="1"/>
          <p:nvPr/>
        </p:nvSpPr>
        <p:spPr>
          <a:xfrm>
            <a:off x="7010400" y="3724870"/>
            <a:ext cx="990600" cy="923330"/>
          </a:xfrm>
          <a:prstGeom prst="rect">
            <a:avLst/>
          </a:prstGeom>
          <a:noFill/>
        </p:spPr>
        <p:txBody>
          <a:bodyPr wrap="square" rtlCol="0">
            <a:spAutoFit/>
          </a:bodyPr>
          <a:lstStyle/>
          <a:p>
            <a:pPr algn="ctr"/>
            <a:r>
              <a:rPr lang="en-US" b="1" dirty="0" smtClean="0"/>
              <a:t>$1,674 Poverty Level</a:t>
            </a:r>
            <a:endParaRPr lang="en-US" b="1" dirty="0"/>
          </a:p>
        </p:txBody>
      </p:sp>
    </p:spTree>
    <p:extLst>
      <p:ext uri="{BB962C8B-B14F-4D97-AF65-F5344CB8AC3E}">
        <p14:creationId xmlns:p14="http://schemas.microsoft.com/office/powerpoint/2010/main" val="3993534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57201" y="2133600"/>
            <a:ext cx="2819400" cy="3992563"/>
          </a:xfrm>
        </p:spPr>
        <p:txBody>
          <a:bodyPr>
            <a:noAutofit/>
          </a:bodyPr>
          <a:lstStyle/>
          <a:p>
            <a:pPr marL="0" indent="0">
              <a:buNone/>
            </a:pPr>
            <a:endParaRPr lang="en-US" dirty="0"/>
          </a:p>
          <a:p>
            <a:pPr marL="0" indent="0">
              <a:buNone/>
            </a:pPr>
            <a:endParaRPr lang="en-US" dirty="0"/>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890" y="365918"/>
            <a:ext cx="8168219" cy="6126164"/>
          </a:xfrm>
        </p:spPr>
      </p:pic>
      <p:sp>
        <p:nvSpPr>
          <p:cNvPr id="2" name="Rectangle 1"/>
          <p:cNvSpPr/>
          <p:nvPr/>
        </p:nvSpPr>
        <p:spPr>
          <a:xfrm>
            <a:off x="1371600" y="318363"/>
            <a:ext cx="6781800" cy="523220"/>
          </a:xfrm>
          <a:prstGeom prst="rect">
            <a:avLst/>
          </a:prstGeom>
        </p:spPr>
        <p:txBody>
          <a:bodyPr wrap="square">
            <a:spAutoFit/>
          </a:bodyPr>
          <a:lstStyle/>
          <a:p>
            <a:pPr algn="ctr"/>
            <a:r>
              <a:rPr lang="en-US" sz="2800" b="1" dirty="0">
                <a:solidFill>
                  <a:srgbClr val="1F497D"/>
                </a:solidFill>
              </a:rPr>
              <a:t>The Public Safety Net Falls </a:t>
            </a:r>
            <a:r>
              <a:rPr lang="en-US" sz="2800" b="1" dirty="0" smtClean="0">
                <a:solidFill>
                  <a:srgbClr val="1F497D"/>
                </a:solidFill>
              </a:rPr>
              <a:t>Short</a:t>
            </a:r>
            <a:endParaRPr lang="en-US" sz="2800" b="1" dirty="0">
              <a:solidFill>
                <a:srgbClr val="1F497D"/>
              </a:solidFill>
            </a:endParaRPr>
          </a:p>
        </p:txBody>
      </p:sp>
    </p:spTree>
    <p:extLst>
      <p:ext uri="{BB962C8B-B14F-4D97-AF65-F5344CB8AC3E}">
        <p14:creationId xmlns:p14="http://schemas.microsoft.com/office/powerpoint/2010/main" val="1090468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2800" b="1" dirty="0" smtClean="0"/>
              <a:t>What Business Can Do</a:t>
            </a:r>
            <a:endParaRPr lang="en-US" sz="2800" b="1" dirty="0"/>
          </a:p>
        </p:txBody>
      </p:sp>
      <p:sp>
        <p:nvSpPr>
          <p:cNvPr id="3" name="Content Placeholder 2"/>
          <p:cNvSpPr>
            <a:spLocks noGrp="1"/>
          </p:cNvSpPr>
          <p:nvPr>
            <p:ph idx="1"/>
          </p:nvPr>
        </p:nvSpPr>
        <p:spPr>
          <a:xfrm>
            <a:off x="685800" y="1524000"/>
            <a:ext cx="7772400" cy="4572000"/>
          </a:xfrm>
        </p:spPr>
        <p:txBody>
          <a:bodyPr/>
          <a:lstStyle/>
          <a:p>
            <a:pPr marL="0" lvl="0" indent="0">
              <a:buClr>
                <a:srgbClr val="C00000"/>
              </a:buClr>
              <a:buNone/>
            </a:pPr>
            <a:r>
              <a:rPr lang="en-US" sz="2400" dirty="0" smtClean="0">
                <a:solidFill>
                  <a:prstClr val="black"/>
                </a:solidFill>
              </a:rPr>
              <a:t>Actions you can take that are good for business and good for the community:</a:t>
            </a:r>
          </a:p>
          <a:p>
            <a:pPr marL="0" lvl="0" indent="0">
              <a:buClr>
                <a:srgbClr val="C00000"/>
              </a:buClr>
              <a:buNone/>
            </a:pPr>
            <a:endParaRPr lang="en-US" sz="2000" dirty="0" smtClean="0"/>
          </a:p>
          <a:p>
            <a:pPr>
              <a:buClr>
                <a:srgbClr val="1F497D"/>
              </a:buClr>
              <a:buSzPct val="150000"/>
              <a:buFont typeface="Wingdings" panose="05000000000000000000" pitchFamily="2" charset="2"/>
              <a:buChar char="Ø"/>
            </a:pPr>
            <a:r>
              <a:rPr lang="en-US" sz="2000" dirty="0" smtClean="0"/>
              <a:t>Make every job a good job </a:t>
            </a:r>
          </a:p>
          <a:p>
            <a:pPr lvl="1">
              <a:buClr>
                <a:schemeClr val="tx2"/>
              </a:buClr>
              <a:buSzPct val="150000"/>
              <a:buFont typeface="Wingdings" panose="05000000000000000000" pitchFamily="2" charset="2"/>
              <a:buChar char="§"/>
            </a:pPr>
            <a:r>
              <a:rPr lang="en-US" sz="1600" dirty="0" smtClean="0"/>
              <a:t>Offer good starting wages and opportunity of wage growth,  gender equity in pay, predictable hours of work, flexible scheduling, earned sick days, health insurance.</a:t>
            </a:r>
          </a:p>
          <a:p>
            <a:pPr marL="400050">
              <a:buClr>
                <a:srgbClr val="1F497D"/>
              </a:buClr>
              <a:buSzPct val="150000"/>
              <a:buFont typeface="Wingdings" panose="05000000000000000000" pitchFamily="2" charset="2"/>
              <a:buChar char="Ø"/>
            </a:pPr>
            <a:r>
              <a:rPr lang="en-US" sz="2000" dirty="0" smtClean="0"/>
              <a:t>Adopt fair chance hiring policies</a:t>
            </a:r>
          </a:p>
          <a:p>
            <a:pPr marL="800100" lvl="1">
              <a:buClr>
                <a:srgbClr val="1F497D"/>
              </a:buClr>
              <a:buSzPct val="150000"/>
              <a:buFont typeface="Wingdings" panose="05000000000000000000" pitchFamily="2" charset="2"/>
              <a:buChar char="§"/>
            </a:pPr>
            <a:r>
              <a:rPr lang="en-US" sz="1600" dirty="0" smtClean="0"/>
              <a:t>Give applicants with a criminal history an opportunity to compete for jobs</a:t>
            </a:r>
            <a:endParaRPr lang="en-US" sz="2000" dirty="0" smtClean="0"/>
          </a:p>
          <a:p>
            <a:pPr>
              <a:buClr>
                <a:srgbClr val="1F497D"/>
              </a:buClr>
              <a:buSzPct val="150000"/>
              <a:buFont typeface="Wingdings" panose="05000000000000000000" pitchFamily="2" charset="2"/>
              <a:buChar char="Ø"/>
            </a:pPr>
            <a:r>
              <a:rPr lang="en-US" sz="2000" dirty="0" smtClean="0"/>
              <a:t>Support policies that strengthen early childhood development, K-12 public education and public safety net</a:t>
            </a:r>
          </a:p>
          <a:p>
            <a:pPr lvl="1">
              <a:buClr>
                <a:srgbClr val="1F497D"/>
              </a:buClr>
              <a:buSzPct val="150000"/>
              <a:buFont typeface="Wingdings" panose="05000000000000000000" pitchFamily="2" charset="2"/>
              <a:buChar char="§"/>
            </a:pPr>
            <a:r>
              <a:rPr lang="en-US" sz="1600" dirty="0" smtClean="0"/>
              <a:t>Understand where candidates for elective office stand on the issues</a:t>
            </a:r>
          </a:p>
          <a:p>
            <a:pPr>
              <a:buClr>
                <a:srgbClr val="1F497D"/>
              </a:buClr>
              <a:buSzPct val="150000"/>
              <a:buFont typeface="Wingdings" panose="05000000000000000000" pitchFamily="2" charset="2"/>
              <a:buChar char="Ø"/>
            </a:pPr>
            <a:r>
              <a:rPr lang="en-US" sz="2000" dirty="0" smtClean="0"/>
              <a:t>Contribute time, talent and wealth to safety net programs</a:t>
            </a:r>
          </a:p>
          <a:p>
            <a:pPr lvl="1">
              <a:buClr>
                <a:srgbClr val="1F497D"/>
              </a:buClr>
              <a:buSzPct val="150000"/>
              <a:buFont typeface="Wingdings" panose="05000000000000000000" pitchFamily="2" charset="2"/>
              <a:buChar char="§"/>
            </a:pPr>
            <a:r>
              <a:rPr lang="en-US" sz="1600" dirty="0" smtClean="0"/>
              <a:t>Serve on a board, sponsor an event, make a corporate/personal donation</a:t>
            </a:r>
            <a:endParaRPr lang="en-US" sz="1600" dirty="0"/>
          </a:p>
        </p:txBody>
      </p:sp>
    </p:spTree>
    <p:extLst>
      <p:ext uri="{BB962C8B-B14F-4D97-AF65-F5344CB8AC3E}">
        <p14:creationId xmlns:p14="http://schemas.microsoft.com/office/powerpoint/2010/main" val="1570614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9"/>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z="2800" b="1" dirty="0"/>
              <a:t>Contact Information</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buNone/>
            </a:pPr>
            <a:r>
              <a:rPr lang="en-US" sz="2800" dirty="0" smtClean="0"/>
              <a:t>Karen Wulfkuhle</a:t>
            </a:r>
          </a:p>
          <a:p>
            <a:pPr marL="0" indent="0" algn="ctr">
              <a:buNone/>
            </a:pPr>
            <a:r>
              <a:rPr lang="en-US" sz="2800" dirty="0" smtClean="0">
                <a:hlinkClick r:id="rId3"/>
              </a:rPr>
              <a:t>karenw@ucsjoco.org</a:t>
            </a:r>
            <a:endParaRPr lang="en-US" sz="2800" dirty="0" smtClean="0"/>
          </a:p>
          <a:p>
            <a:pPr marL="0" indent="0" algn="ctr">
              <a:buNone/>
            </a:pPr>
            <a:endParaRPr lang="en-US" sz="2800" dirty="0" smtClean="0"/>
          </a:p>
          <a:p>
            <a:pPr marL="0" indent="0" algn="ctr">
              <a:buNone/>
            </a:pPr>
            <a:r>
              <a:rPr lang="en-US" sz="2800" dirty="0" smtClean="0"/>
              <a:t>Valorie Carson</a:t>
            </a:r>
          </a:p>
          <a:p>
            <a:pPr marL="0" indent="0" algn="ctr">
              <a:buNone/>
            </a:pPr>
            <a:r>
              <a:rPr lang="en-US" sz="2800" dirty="0" smtClean="0">
                <a:hlinkClick r:id="rId4"/>
              </a:rPr>
              <a:t>valoriec@ucsjoco.org</a:t>
            </a:r>
            <a:endParaRPr lang="en-US" sz="2800" dirty="0" smtClean="0"/>
          </a:p>
          <a:p>
            <a:pPr marL="0" indent="0" algn="ctr">
              <a:buNone/>
            </a:pPr>
            <a:endParaRPr lang="en-US" sz="2800" dirty="0"/>
          </a:p>
          <a:p>
            <a:pPr marL="0" indent="0" algn="ctr">
              <a:buNone/>
            </a:pPr>
            <a:r>
              <a:rPr lang="en-US" sz="2800" dirty="0" smtClean="0"/>
              <a:t>913-438-4765</a:t>
            </a:r>
            <a:endParaRPr lang="en-US" sz="2800" dirty="0"/>
          </a:p>
        </p:txBody>
      </p:sp>
    </p:spTree>
    <p:extLst>
      <p:ext uri="{BB962C8B-B14F-4D97-AF65-F5344CB8AC3E}">
        <p14:creationId xmlns:p14="http://schemas.microsoft.com/office/powerpoint/2010/main" val="107561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 y="304800"/>
            <a:ext cx="8580120" cy="838200"/>
          </a:xfrm>
        </p:spPr>
        <p:txBody>
          <a:bodyPr/>
          <a:lstStyle/>
          <a:p>
            <a:pPr eaLnBrk="1" hangingPunct="1"/>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sz="2800" b="1" dirty="0" smtClean="0">
                <a:latin typeface="Calibri" pitchFamily="34" charset="0"/>
                <a:cs typeface="Calibri" pitchFamily="34" charset="0"/>
              </a:rPr>
              <a:t>United Community Service of Johnson County (UCS)</a:t>
            </a:r>
          </a:p>
        </p:txBody>
      </p:sp>
      <p:sp>
        <p:nvSpPr>
          <p:cNvPr id="10243" name="Rectangle 3"/>
          <p:cNvSpPr>
            <a:spLocks noGrp="1" noChangeArrowheads="1"/>
          </p:cNvSpPr>
          <p:nvPr>
            <p:ph idx="1"/>
          </p:nvPr>
        </p:nvSpPr>
        <p:spPr>
          <a:xfrm>
            <a:off x="457200" y="1327149"/>
            <a:ext cx="8153400" cy="2286000"/>
          </a:xfrm>
        </p:spPr>
        <p:txBody>
          <a:bodyPr/>
          <a:lstStyle/>
          <a:p>
            <a:pPr marL="457200" indent="-457200">
              <a:buClr>
                <a:srgbClr val="0F4874"/>
              </a:buClr>
              <a:buSzPct val="140000"/>
            </a:pPr>
            <a:r>
              <a:rPr lang="en-US" sz="2400" b="1" dirty="0">
                <a:solidFill>
                  <a:srgbClr val="0F4875"/>
                </a:solidFill>
                <a:latin typeface="Calibri" pitchFamily="34" charset="0"/>
                <a:cs typeface="Calibri" pitchFamily="34" charset="0"/>
              </a:rPr>
              <a:t>Provides Data Analysis:  </a:t>
            </a:r>
            <a:r>
              <a:rPr lang="en-US" sz="2400" dirty="0">
                <a:latin typeface="Calibri" pitchFamily="34" charset="0"/>
                <a:cs typeface="Calibri" pitchFamily="34" charset="0"/>
              </a:rPr>
              <a:t>Provide information, trend analysis and documentation</a:t>
            </a:r>
            <a:r>
              <a:rPr lang="en-US" sz="2400" b="1" dirty="0">
                <a:solidFill>
                  <a:schemeClr val="accent1"/>
                </a:solidFill>
                <a:latin typeface="Calibri" pitchFamily="34" charset="0"/>
                <a:cs typeface="Calibri" pitchFamily="34" charset="0"/>
              </a:rPr>
              <a:t> </a:t>
            </a:r>
            <a:r>
              <a:rPr lang="en-US" sz="2400" dirty="0">
                <a:latin typeface="Calibri" pitchFamily="34" charset="0"/>
                <a:cs typeface="Calibri" pitchFamily="34" charset="0"/>
              </a:rPr>
              <a:t>to enhance community-wide planning and decision-making </a:t>
            </a:r>
          </a:p>
          <a:p>
            <a:pPr marL="457200" indent="-457200">
              <a:buClr>
                <a:srgbClr val="0F4874"/>
              </a:buClr>
              <a:buSzPct val="140000"/>
            </a:pPr>
            <a:r>
              <a:rPr lang="en-US" sz="2400" b="1" dirty="0">
                <a:solidFill>
                  <a:srgbClr val="0F4875"/>
                </a:solidFill>
                <a:latin typeface="Calibri" pitchFamily="34" charset="0"/>
                <a:cs typeface="Calibri" pitchFamily="34" charset="0"/>
              </a:rPr>
              <a:t>Lead Collaborations:  </a:t>
            </a:r>
            <a:r>
              <a:rPr lang="en-US" sz="2400" dirty="0">
                <a:latin typeface="Calibri" pitchFamily="34" charset="0"/>
                <a:cs typeface="Calibri" pitchFamily="34" charset="0"/>
              </a:rPr>
              <a:t>Bring people together to improve human service delivery. </a:t>
            </a:r>
          </a:p>
          <a:p>
            <a:pPr marL="457200" indent="-457200">
              <a:buClr>
                <a:srgbClr val="0F4874"/>
              </a:buClr>
              <a:buSzPct val="140000"/>
            </a:pPr>
            <a:r>
              <a:rPr lang="en-US" sz="2400" b="1" dirty="0">
                <a:solidFill>
                  <a:srgbClr val="0F4875"/>
                </a:solidFill>
                <a:latin typeface="Calibri" pitchFamily="34" charset="0"/>
                <a:cs typeface="Calibri" pitchFamily="34" charset="0"/>
              </a:rPr>
              <a:t>Leverage</a:t>
            </a:r>
            <a:r>
              <a:rPr lang="en-US" sz="2400" dirty="0">
                <a:solidFill>
                  <a:srgbClr val="0F4875"/>
                </a:solidFill>
                <a:latin typeface="Calibri" pitchFamily="34" charset="0"/>
                <a:cs typeface="Calibri" pitchFamily="34" charset="0"/>
              </a:rPr>
              <a:t> </a:t>
            </a:r>
            <a:r>
              <a:rPr lang="en-US" sz="2400" b="1" dirty="0">
                <a:solidFill>
                  <a:srgbClr val="0F4875"/>
                </a:solidFill>
                <a:latin typeface="Calibri" pitchFamily="34" charset="0"/>
                <a:cs typeface="Calibri" pitchFamily="34" charset="0"/>
              </a:rPr>
              <a:t>Resources:</a:t>
            </a:r>
            <a:r>
              <a:rPr lang="en-US" sz="2400" dirty="0">
                <a:solidFill>
                  <a:srgbClr val="0F4875"/>
                </a:solidFill>
                <a:latin typeface="Calibri" pitchFamily="34" charset="0"/>
                <a:cs typeface="Calibri" pitchFamily="34" charset="0"/>
              </a:rPr>
              <a:t>  </a:t>
            </a:r>
            <a:r>
              <a:rPr lang="en-US" sz="2400" dirty="0">
                <a:latin typeface="Calibri" pitchFamily="34" charset="0"/>
                <a:cs typeface="Calibri" pitchFamily="34" charset="0"/>
              </a:rPr>
              <a:t>Secure funding for this community’s human service organizations by partnering with local governments and applying for competitive grants. </a:t>
            </a:r>
            <a:endParaRPr lang="en-US" sz="2400" dirty="0" smtClean="0">
              <a:latin typeface="Calibri" pitchFamily="34" charset="0"/>
              <a:cs typeface="Calibri" pitchFamily="34" charset="0"/>
            </a:endParaRPr>
          </a:p>
          <a:p>
            <a:pPr marL="457200" indent="-457200">
              <a:buClr>
                <a:srgbClr val="0F4874"/>
              </a:buClr>
              <a:buSzPct val="140000"/>
            </a:pPr>
            <a:endParaRPr lang="en-US" sz="2400" dirty="0">
              <a:latin typeface="Calibri" pitchFamily="34" charset="0"/>
              <a:cs typeface="Calibri" pitchFamily="34" charset="0"/>
            </a:endParaRPr>
          </a:p>
          <a:p>
            <a:pPr marL="0" indent="0">
              <a:buClr>
                <a:srgbClr val="0F4874"/>
              </a:buClr>
              <a:buSzPct val="140000"/>
              <a:buNone/>
            </a:pPr>
            <a:r>
              <a:rPr lang="en-US" sz="2400" b="1" dirty="0" smtClean="0">
                <a:solidFill>
                  <a:srgbClr val="1F497D"/>
                </a:solidFill>
                <a:latin typeface="Calibri" pitchFamily="34" charset="0"/>
                <a:cs typeface="Calibri" pitchFamily="34" charset="0"/>
              </a:rPr>
              <a:t>Key Partners:  </a:t>
            </a:r>
            <a:r>
              <a:rPr lang="en-US" sz="2400" dirty="0" smtClean="0">
                <a:latin typeface="Calibri" pitchFamily="34" charset="0"/>
                <a:cs typeface="Calibri" pitchFamily="34" charset="0"/>
              </a:rPr>
              <a:t>Human Service </a:t>
            </a:r>
            <a:r>
              <a:rPr lang="en-US" sz="2400" smtClean="0">
                <a:latin typeface="Calibri" pitchFamily="34" charset="0"/>
                <a:cs typeface="Calibri" pitchFamily="34" charset="0"/>
              </a:rPr>
              <a:t>Providers/Nonprofit Agencies</a:t>
            </a:r>
            <a:endParaRPr lang="en-US" sz="2400" dirty="0" smtClean="0">
              <a:latin typeface="Calibri" pitchFamily="34" charset="0"/>
              <a:cs typeface="Calibri" pitchFamily="34" charset="0"/>
            </a:endParaRPr>
          </a:p>
          <a:p>
            <a:pPr marL="0" indent="0">
              <a:buClr>
                <a:srgbClr val="0F4874"/>
              </a:buClr>
              <a:buSzPct val="140000"/>
              <a:buNone/>
            </a:pPr>
            <a:r>
              <a:rPr lang="en-US" sz="2400" dirty="0" smtClean="0">
                <a:latin typeface="Calibri" pitchFamily="34" charset="0"/>
                <a:cs typeface="Calibri" pitchFamily="34" charset="0"/>
              </a:rPr>
              <a:t>		Johnson </a:t>
            </a:r>
            <a:r>
              <a:rPr lang="en-US" sz="2400" dirty="0">
                <a:latin typeface="Calibri" pitchFamily="34" charset="0"/>
                <a:cs typeface="Calibri" pitchFamily="34" charset="0"/>
              </a:rPr>
              <a:t>County Government and Cities</a:t>
            </a:r>
          </a:p>
          <a:p>
            <a:pPr marL="2171700" lvl="5" indent="0">
              <a:buClr>
                <a:srgbClr val="0F4874"/>
              </a:buClr>
              <a:buSzPct val="140000"/>
              <a:buNone/>
            </a:pPr>
            <a:r>
              <a:rPr lang="en-US" sz="2400" dirty="0" smtClean="0">
                <a:latin typeface="Calibri" pitchFamily="34" charset="0"/>
                <a:cs typeface="Calibri" pitchFamily="34" charset="0"/>
              </a:rPr>
              <a:t>           United Way of Greater Kansas City</a:t>
            </a:r>
            <a:endParaRPr lang="en-US" sz="2400" dirty="0">
              <a:latin typeface="Calibri" pitchFamily="34" charset="0"/>
              <a:cs typeface="Calibri" pitchFamily="34" charset="0"/>
            </a:endParaRPr>
          </a:p>
          <a:p>
            <a:pPr marL="0" indent="0">
              <a:buClr>
                <a:srgbClr val="0F4875"/>
              </a:buClr>
              <a:buSzPct val="140000"/>
              <a:buNone/>
            </a:pPr>
            <a:endParaRPr lang="en-US" sz="2800" dirty="0" smtClean="0">
              <a:latin typeface="Calibri" pitchFamily="34" charset="0"/>
              <a:cs typeface="Calibri" pitchFamily="34" charset="0"/>
            </a:endParaRPr>
          </a:p>
        </p:txBody>
      </p:sp>
      <p:pic>
        <p:nvPicPr>
          <p:cNvPr id="10244" name="Picture 4" descr="uw4color_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791200"/>
            <a:ext cx="1008183" cy="44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400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sz="2800" b="1" dirty="0" smtClean="0"/>
              <a:t>If poverty was a city</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4910908"/>
              </p:ext>
            </p:extLst>
          </p:nvPr>
        </p:nvGraphicFramePr>
        <p:xfrm>
          <a:off x="228600" y="1447800"/>
          <a:ext cx="4191000" cy="487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139243441"/>
              </p:ext>
            </p:extLst>
          </p:nvPr>
        </p:nvGraphicFramePr>
        <p:xfrm>
          <a:off x="4572000" y="1447800"/>
          <a:ext cx="4343400"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5660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2800" b="1" dirty="0" smtClean="0"/>
              <a:t>How is poverty defined?</a:t>
            </a:r>
            <a:br>
              <a:rPr lang="en-US" altLang="en-US" sz="2800" b="1" dirty="0" smtClean="0"/>
            </a:br>
            <a:r>
              <a:rPr lang="en-US" altLang="en-US" sz="2800" b="1" dirty="0" smtClean="0"/>
              <a:t>2015 Poverty Guidelines</a:t>
            </a:r>
          </a:p>
        </p:txBody>
      </p:sp>
      <p:graphicFrame>
        <p:nvGraphicFramePr>
          <p:cNvPr id="6" name="Table 5"/>
          <p:cNvGraphicFramePr>
            <a:graphicFrameLocks noGrp="1"/>
          </p:cNvGraphicFramePr>
          <p:nvPr>
            <p:extLst>
              <p:ext uri="{D42A27DB-BD31-4B8C-83A1-F6EECF244321}">
                <p14:modId xmlns:p14="http://schemas.microsoft.com/office/powerpoint/2010/main" val="3252479096"/>
              </p:ext>
            </p:extLst>
          </p:nvPr>
        </p:nvGraphicFramePr>
        <p:xfrm>
          <a:off x="1562100" y="1858430"/>
          <a:ext cx="6019800" cy="3875343"/>
        </p:xfrm>
        <a:graphic>
          <a:graphicData uri="http://schemas.openxmlformats.org/drawingml/2006/table">
            <a:tbl>
              <a:tblPr firstRow="1" bandRow="1">
                <a:tableStyleId>{5940675A-B579-460E-94D1-54222C63F5DA}</a:tableStyleId>
              </a:tblPr>
              <a:tblGrid>
                <a:gridCol w="2171700"/>
                <a:gridCol w="3848100"/>
              </a:tblGrid>
              <a:tr h="997181">
                <a:tc>
                  <a:txBody>
                    <a:bodyPr/>
                    <a:lstStyle/>
                    <a:p>
                      <a:pPr marL="0" marR="0" algn="ctr" defTabSz="457200" rtl="0" eaLnBrk="1" latinLnBrk="0" hangingPunct="1">
                        <a:lnSpc>
                          <a:spcPct val="115000"/>
                        </a:lnSpc>
                        <a:spcBef>
                          <a:spcPts val="0"/>
                        </a:spcBef>
                        <a:spcAft>
                          <a:spcPts val="1000"/>
                        </a:spcAft>
                      </a:pPr>
                      <a:r>
                        <a:rPr lang="en-US" sz="2000" kern="1200" dirty="0" smtClean="0">
                          <a:solidFill>
                            <a:schemeClr val="bg1"/>
                          </a:solidFill>
                          <a:effectLst/>
                          <a:latin typeface="+mn-lt"/>
                          <a:ea typeface="+mn-ea"/>
                          <a:cs typeface="+mn-cs"/>
                        </a:rPr>
                        <a:t>Persons in family/household</a:t>
                      </a:r>
                      <a:endParaRPr lang="en-US" sz="2000" kern="1200" dirty="0">
                        <a:solidFill>
                          <a:schemeClr val="bg1"/>
                        </a:solidFill>
                        <a:effectLst/>
                        <a:latin typeface="+mn-lt"/>
                        <a:ea typeface="+mn-ea"/>
                        <a:cs typeface="+mn-cs"/>
                      </a:endParaRPr>
                    </a:p>
                  </a:txBody>
                  <a:tcPr marL="38576" marR="38576" marT="0" marB="0">
                    <a:solidFill>
                      <a:schemeClr val="tx2"/>
                    </a:solidFill>
                  </a:tcPr>
                </a:tc>
                <a:tc>
                  <a:txBody>
                    <a:bodyPr/>
                    <a:lstStyle/>
                    <a:p>
                      <a:pPr marL="0" marR="0" algn="ctr" defTabSz="457200" rtl="0" eaLnBrk="1" latinLnBrk="0" hangingPunct="1">
                        <a:lnSpc>
                          <a:spcPct val="115000"/>
                        </a:lnSpc>
                        <a:spcBef>
                          <a:spcPts val="0"/>
                        </a:spcBef>
                        <a:spcAft>
                          <a:spcPts val="1000"/>
                        </a:spcAft>
                      </a:pPr>
                      <a:r>
                        <a:rPr lang="en-US" sz="2000" kern="1200" dirty="0" smtClean="0">
                          <a:solidFill>
                            <a:schemeClr val="bg1"/>
                          </a:solidFill>
                          <a:effectLst/>
                          <a:latin typeface="+mn-lt"/>
                          <a:ea typeface="+mn-ea"/>
                          <a:cs typeface="+mn-cs"/>
                        </a:rPr>
                        <a:t>&lt;100% FPL</a:t>
                      </a:r>
                    </a:p>
                    <a:p>
                      <a:pPr marL="0" marR="0" algn="ctr" defTabSz="457200" rtl="0" eaLnBrk="1" latinLnBrk="0" hangingPunct="1">
                        <a:lnSpc>
                          <a:spcPct val="115000"/>
                        </a:lnSpc>
                        <a:spcBef>
                          <a:spcPts val="0"/>
                        </a:spcBef>
                        <a:spcAft>
                          <a:spcPts val="1000"/>
                        </a:spcAft>
                      </a:pPr>
                      <a:r>
                        <a:rPr lang="en-US" sz="2000" kern="1200" dirty="0" smtClean="0">
                          <a:solidFill>
                            <a:schemeClr val="bg1"/>
                          </a:solidFill>
                          <a:effectLst/>
                          <a:latin typeface="+mn-lt"/>
                          <a:ea typeface="+mn-ea"/>
                          <a:cs typeface="+mn-cs"/>
                        </a:rPr>
                        <a:t>Poverty</a:t>
                      </a:r>
                      <a:endParaRPr lang="en-US" sz="2000" kern="1200" dirty="0">
                        <a:solidFill>
                          <a:schemeClr val="bg1"/>
                        </a:solidFill>
                        <a:effectLst/>
                        <a:latin typeface="+mn-lt"/>
                        <a:ea typeface="+mn-ea"/>
                        <a:cs typeface="+mn-cs"/>
                      </a:endParaRPr>
                    </a:p>
                  </a:txBody>
                  <a:tcPr marL="38576" marR="38576" marT="0" marB="0">
                    <a:solidFill>
                      <a:schemeClr val="tx2"/>
                    </a:solidFill>
                  </a:tcPr>
                </a:tc>
              </a:tr>
              <a:tr h="487724">
                <a:tc>
                  <a:txBody>
                    <a:bodyPr/>
                    <a:lstStyle/>
                    <a:p>
                      <a:pPr marL="0" marR="0" algn="ctr">
                        <a:lnSpc>
                          <a:spcPct val="115000"/>
                        </a:lnSpc>
                        <a:spcBef>
                          <a:spcPts val="0"/>
                        </a:spcBef>
                        <a:spcAft>
                          <a:spcPts val="1000"/>
                        </a:spcAft>
                      </a:pPr>
                      <a:r>
                        <a:rPr lang="en-US" sz="2000" dirty="0" smtClean="0">
                          <a:solidFill>
                            <a:schemeClr val="tx1"/>
                          </a:solidFill>
                          <a:effectLst/>
                          <a:latin typeface="+mn-lt"/>
                        </a:rPr>
                        <a:t>1</a:t>
                      </a:r>
                      <a:endParaRPr lang="en-US" sz="2000" dirty="0">
                        <a:solidFill>
                          <a:schemeClr val="tx1"/>
                        </a:solidFill>
                        <a:effectLst/>
                        <a:latin typeface="+mn-lt"/>
                        <a:ea typeface="Calibri"/>
                        <a:cs typeface="Times New Roman"/>
                      </a:endParaRPr>
                    </a:p>
                  </a:txBody>
                  <a:tcPr marL="38576" marR="38576" marT="0" marB="0"/>
                </a:tc>
                <a:tc>
                  <a:txBody>
                    <a:bodyPr/>
                    <a:lstStyle/>
                    <a:p>
                      <a:pPr marL="0" marR="0" algn="ctr">
                        <a:lnSpc>
                          <a:spcPct val="115000"/>
                        </a:lnSpc>
                        <a:spcBef>
                          <a:spcPts val="0"/>
                        </a:spcBef>
                        <a:spcAft>
                          <a:spcPts val="1000"/>
                        </a:spcAft>
                      </a:pPr>
                      <a:r>
                        <a:rPr lang="en-US" sz="2000" dirty="0" smtClean="0">
                          <a:solidFill>
                            <a:schemeClr val="tx1"/>
                          </a:solidFill>
                          <a:effectLst/>
                          <a:latin typeface="+mn-lt"/>
                        </a:rPr>
                        <a:t>$11,770</a:t>
                      </a:r>
                      <a:endParaRPr lang="en-US" sz="2000" dirty="0">
                        <a:solidFill>
                          <a:schemeClr val="tx1"/>
                        </a:solidFill>
                        <a:effectLst/>
                        <a:latin typeface="+mn-lt"/>
                        <a:ea typeface="Calibri"/>
                        <a:cs typeface="Times New Roman"/>
                      </a:endParaRPr>
                    </a:p>
                  </a:txBody>
                  <a:tcPr marL="38576" marR="38576" marT="0" marB="0"/>
                </a:tc>
              </a:tr>
              <a:tr h="512500">
                <a:tc>
                  <a:txBody>
                    <a:bodyPr/>
                    <a:lstStyle/>
                    <a:p>
                      <a:pPr marL="0" marR="0" algn="ctr">
                        <a:lnSpc>
                          <a:spcPct val="115000"/>
                        </a:lnSpc>
                        <a:spcBef>
                          <a:spcPts val="0"/>
                        </a:spcBef>
                        <a:spcAft>
                          <a:spcPts val="1000"/>
                        </a:spcAft>
                      </a:pPr>
                      <a:r>
                        <a:rPr lang="en-US" sz="2000" dirty="0" smtClean="0">
                          <a:solidFill>
                            <a:schemeClr val="tx1"/>
                          </a:solidFill>
                          <a:effectLst/>
                          <a:latin typeface="+mn-lt"/>
                        </a:rPr>
                        <a:t>2</a:t>
                      </a:r>
                      <a:endParaRPr lang="en-US" sz="2000" dirty="0">
                        <a:solidFill>
                          <a:schemeClr val="tx1"/>
                        </a:solidFill>
                        <a:effectLst/>
                        <a:latin typeface="+mn-lt"/>
                        <a:ea typeface="Calibri"/>
                        <a:cs typeface="Times New Roman"/>
                      </a:endParaRPr>
                    </a:p>
                  </a:txBody>
                  <a:tcPr marL="38576" marR="38576" marT="0" marB="0"/>
                </a:tc>
                <a:tc>
                  <a:txBody>
                    <a:bodyPr/>
                    <a:lstStyle/>
                    <a:p>
                      <a:pPr marL="0" marR="0" algn="ctr">
                        <a:lnSpc>
                          <a:spcPct val="115000"/>
                        </a:lnSpc>
                        <a:spcBef>
                          <a:spcPts val="0"/>
                        </a:spcBef>
                        <a:spcAft>
                          <a:spcPts val="1000"/>
                        </a:spcAft>
                      </a:pPr>
                      <a:r>
                        <a:rPr lang="en-US" sz="2000" dirty="0" smtClean="0">
                          <a:solidFill>
                            <a:schemeClr val="tx1"/>
                          </a:solidFill>
                          <a:effectLst/>
                          <a:latin typeface="+mn-lt"/>
                        </a:rPr>
                        <a:t>$15,930</a:t>
                      </a:r>
                      <a:endParaRPr lang="en-US" sz="2000" dirty="0">
                        <a:solidFill>
                          <a:schemeClr val="tx1"/>
                        </a:solidFill>
                        <a:effectLst/>
                        <a:latin typeface="+mn-lt"/>
                        <a:ea typeface="Calibri"/>
                        <a:cs typeface="Times New Roman"/>
                      </a:endParaRPr>
                    </a:p>
                  </a:txBody>
                  <a:tcPr marL="38576" marR="38576" marT="0" marB="0"/>
                </a:tc>
              </a:tr>
              <a:tr h="564114">
                <a:tc>
                  <a:txBody>
                    <a:bodyPr/>
                    <a:lstStyle/>
                    <a:p>
                      <a:pPr marL="0" marR="0" algn="ctr">
                        <a:lnSpc>
                          <a:spcPct val="115000"/>
                        </a:lnSpc>
                        <a:spcBef>
                          <a:spcPts val="0"/>
                        </a:spcBef>
                        <a:spcAft>
                          <a:spcPts val="1000"/>
                        </a:spcAft>
                      </a:pPr>
                      <a:r>
                        <a:rPr lang="en-US" sz="2000" dirty="0" smtClean="0">
                          <a:solidFill>
                            <a:schemeClr val="tx1"/>
                          </a:solidFill>
                          <a:effectLst/>
                          <a:latin typeface="+mn-lt"/>
                        </a:rPr>
                        <a:t>3</a:t>
                      </a:r>
                      <a:endParaRPr lang="en-US" sz="2000" dirty="0">
                        <a:solidFill>
                          <a:schemeClr val="tx1"/>
                        </a:solidFill>
                        <a:effectLst/>
                        <a:latin typeface="+mn-lt"/>
                        <a:ea typeface="Calibri"/>
                        <a:cs typeface="Times New Roman"/>
                      </a:endParaRPr>
                    </a:p>
                  </a:txBody>
                  <a:tcPr marL="38576" marR="38576" marT="0" marB="0"/>
                </a:tc>
                <a:tc>
                  <a:txBody>
                    <a:bodyPr/>
                    <a:lstStyle/>
                    <a:p>
                      <a:pPr marL="0" marR="0" algn="ctr">
                        <a:lnSpc>
                          <a:spcPct val="115000"/>
                        </a:lnSpc>
                        <a:spcBef>
                          <a:spcPts val="0"/>
                        </a:spcBef>
                        <a:spcAft>
                          <a:spcPts val="1000"/>
                        </a:spcAft>
                      </a:pPr>
                      <a:r>
                        <a:rPr lang="en-US" sz="2000" dirty="0" smtClean="0">
                          <a:solidFill>
                            <a:schemeClr val="tx1"/>
                          </a:solidFill>
                          <a:effectLst/>
                          <a:latin typeface="+mn-lt"/>
                        </a:rPr>
                        <a:t>$20,090</a:t>
                      </a:r>
                      <a:endParaRPr lang="en-US" sz="2000" dirty="0">
                        <a:solidFill>
                          <a:schemeClr val="tx1"/>
                        </a:solidFill>
                        <a:effectLst/>
                        <a:latin typeface="+mn-lt"/>
                        <a:ea typeface="Calibri"/>
                        <a:cs typeface="Times New Roman"/>
                      </a:endParaRPr>
                    </a:p>
                  </a:txBody>
                  <a:tcPr marL="38576" marR="38576" marT="0" marB="0"/>
                </a:tc>
              </a:tr>
              <a:tr h="485784">
                <a:tc>
                  <a:txBody>
                    <a:bodyPr/>
                    <a:lstStyle/>
                    <a:p>
                      <a:pPr marL="0" marR="0" algn="ctr">
                        <a:lnSpc>
                          <a:spcPct val="115000"/>
                        </a:lnSpc>
                        <a:spcBef>
                          <a:spcPts val="0"/>
                        </a:spcBef>
                        <a:spcAft>
                          <a:spcPts val="1000"/>
                        </a:spcAft>
                      </a:pPr>
                      <a:r>
                        <a:rPr lang="en-US" sz="2000" dirty="0" smtClean="0">
                          <a:solidFill>
                            <a:schemeClr val="tx1"/>
                          </a:solidFill>
                          <a:effectLst/>
                          <a:latin typeface="+mn-lt"/>
                        </a:rPr>
                        <a:t>4</a:t>
                      </a:r>
                      <a:endParaRPr lang="en-US" sz="2000" dirty="0">
                        <a:solidFill>
                          <a:schemeClr val="tx1"/>
                        </a:solidFill>
                        <a:effectLst/>
                        <a:latin typeface="+mn-lt"/>
                        <a:ea typeface="Calibri"/>
                        <a:cs typeface="Times New Roman"/>
                      </a:endParaRPr>
                    </a:p>
                  </a:txBody>
                  <a:tcPr marL="38576" marR="38576" marT="0" marB="0"/>
                </a:tc>
                <a:tc>
                  <a:txBody>
                    <a:bodyPr/>
                    <a:lstStyle/>
                    <a:p>
                      <a:pPr marL="0" marR="0" algn="ctr">
                        <a:lnSpc>
                          <a:spcPct val="115000"/>
                        </a:lnSpc>
                        <a:spcBef>
                          <a:spcPts val="0"/>
                        </a:spcBef>
                        <a:spcAft>
                          <a:spcPts val="1000"/>
                        </a:spcAft>
                      </a:pPr>
                      <a:r>
                        <a:rPr lang="en-US" sz="2000" dirty="0" smtClean="0">
                          <a:solidFill>
                            <a:schemeClr val="tx1"/>
                          </a:solidFill>
                          <a:effectLst/>
                          <a:latin typeface="+mn-lt"/>
                        </a:rPr>
                        <a:t>$24,250</a:t>
                      </a:r>
                      <a:endParaRPr lang="en-US" sz="2000" dirty="0">
                        <a:solidFill>
                          <a:schemeClr val="tx1"/>
                        </a:solidFill>
                        <a:effectLst/>
                        <a:latin typeface="+mn-lt"/>
                        <a:ea typeface="Calibri"/>
                        <a:cs typeface="Times New Roman"/>
                      </a:endParaRPr>
                    </a:p>
                  </a:txBody>
                  <a:tcPr marL="38576" marR="38576" marT="0" marB="0"/>
                </a:tc>
              </a:tr>
              <a:tr h="630936">
                <a:tc>
                  <a:txBody>
                    <a:bodyPr/>
                    <a:lstStyle/>
                    <a:p>
                      <a:pPr marL="0" marR="0" algn="ctr">
                        <a:lnSpc>
                          <a:spcPct val="115000"/>
                        </a:lnSpc>
                        <a:spcBef>
                          <a:spcPts val="0"/>
                        </a:spcBef>
                        <a:spcAft>
                          <a:spcPts val="1000"/>
                        </a:spcAft>
                      </a:pPr>
                      <a:r>
                        <a:rPr lang="en-US" sz="1800" dirty="0" smtClean="0">
                          <a:solidFill>
                            <a:schemeClr val="tx1"/>
                          </a:solidFill>
                          <a:effectLst/>
                          <a:latin typeface="+mn-lt"/>
                          <a:ea typeface="Calibri"/>
                          <a:cs typeface="Times New Roman"/>
                        </a:rPr>
                        <a:t>Each additional</a:t>
                      </a:r>
                      <a:r>
                        <a:rPr lang="en-US" sz="1800" baseline="0" dirty="0" smtClean="0">
                          <a:solidFill>
                            <a:schemeClr val="tx1"/>
                          </a:solidFill>
                          <a:effectLst/>
                          <a:latin typeface="+mn-lt"/>
                          <a:ea typeface="Calibri"/>
                          <a:cs typeface="Times New Roman"/>
                        </a:rPr>
                        <a:t> person add</a:t>
                      </a:r>
                      <a:endParaRPr lang="en-US" sz="1800" dirty="0">
                        <a:solidFill>
                          <a:schemeClr val="tx1"/>
                        </a:solidFill>
                        <a:effectLst/>
                        <a:latin typeface="+mn-lt"/>
                        <a:ea typeface="Calibri"/>
                        <a:cs typeface="Times New Roman"/>
                      </a:endParaRPr>
                    </a:p>
                  </a:txBody>
                  <a:tcPr marL="38576" marR="38576" marT="0" marB="0"/>
                </a:tc>
                <a:tc>
                  <a:txBody>
                    <a:bodyPr/>
                    <a:lstStyle/>
                    <a:p>
                      <a:pPr marL="0" marR="0" algn="ctr">
                        <a:lnSpc>
                          <a:spcPct val="115000"/>
                        </a:lnSpc>
                        <a:spcBef>
                          <a:spcPts val="0"/>
                        </a:spcBef>
                        <a:spcAft>
                          <a:spcPts val="1000"/>
                        </a:spcAft>
                      </a:pPr>
                      <a:r>
                        <a:rPr lang="en-US" sz="2000" baseline="0" dirty="0" smtClean="0">
                          <a:solidFill>
                            <a:schemeClr val="tx1"/>
                          </a:solidFill>
                          <a:effectLst/>
                          <a:latin typeface="+mn-lt"/>
                          <a:ea typeface="Calibri"/>
                          <a:cs typeface="Times New Roman"/>
                        </a:rPr>
                        <a:t>$4,160</a:t>
                      </a:r>
                    </a:p>
                    <a:p>
                      <a:pPr marL="0" marR="0" algn="ctr">
                        <a:lnSpc>
                          <a:spcPct val="115000"/>
                        </a:lnSpc>
                        <a:spcBef>
                          <a:spcPts val="0"/>
                        </a:spcBef>
                        <a:spcAft>
                          <a:spcPts val="1000"/>
                        </a:spcAft>
                      </a:pPr>
                      <a:endParaRPr lang="en-US" sz="2000" baseline="0" dirty="0" smtClean="0">
                        <a:solidFill>
                          <a:schemeClr val="tx1"/>
                        </a:solidFill>
                        <a:effectLst/>
                        <a:latin typeface="+mn-lt"/>
                        <a:ea typeface="Calibri"/>
                        <a:cs typeface="Times New Roman"/>
                      </a:endParaRPr>
                    </a:p>
                  </a:txBody>
                  <a:tcPr marL="38576" marR="38576" marT="0" marB="0"/>
                </a:tc>
              </a:tr>
            </a:tbl>
          </a:graphicData>
        </a:graphic>
      </p:graphicFrame>
      <p:sp>
        <p:nvSpPr>
          <p:cNvPr id="30760" name="TextBox 2"/>
          <p:cNvSpPr txBox="1">
            <a:spLocks noChangeArrowheads="1"/>
          </p:cNvSpPr>
          <p:nvPr/>
        </p:nvSpPr>
        <p:spPr bwMode="auto">
          <a:xfrm>
            <a:off x="838200" y="6172200"/>
            <a:ext cx="3557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chemeClr val="accent1"/>
                </a:solidFill>
                <a:latin typeface="Arial" panose="020B0604020202020204" pitchFamily="34" charset="0"/>
              </a:defRPr>
            </a:lvl1pPr>
            <a:lvl2pPr marL="742950" indent="-285750">
              <a:spcBef>
                <a:spcPct val="50000"/>
              </a:spcBef>
              <a:buClr>
                <a:schemeClr val="hlink"/>
              </a:buClr>
              <a:buChar char="•"/>
              <a:defRPr sz="2400">
                <a:solidFill>
                  <a:schemeClr val="accent1"/>
                </a:solidFill>
                <a:latin typeface="Arial" panose="020B0604020202020204" pitchFamily="34" charset="0"/>
              </a:defRPr>
            </a:lvl2pPr>
            <a:lvl3pPr marL="1143000" indent="-228600">
              <a:spcBef>
                <a:spcPct val="50000"/>
              </a:spcBef>
              <a:buClr>
                <a:schemeClr val="hlink"/>
              </a:buClr>
              <a:buChar char="–"/>
              <a:defRPr sz="2400">
                <a:solidFill>
                  <a:schemeClr val="accent1"/>
                </a:solidFill>
                <a:latin typeface="Arial" panose="020B0604020202020204" pitchFamily="34" charset="0"/>
              </a:defRPr>
            </a:lvl3pPr>
            <a:lvl4pPr marL="1600200" indent="-228600">
              <a:spcBef>
                <a:spcPct val="50000"/>
              </a:spcBef>
              <a:buClr>
                <a:schemeClr val="hlink"/>
              </a:buClr>
              <a:buChar char="–"/>
              <a:defRPr sz="2400">
                <a:solidFill>
                  <a:schemeClr val="accent1"/>
                </a:solidFill>
                <a:latin typeface="Arial" panose="020B0604020202020204" pitchFamily="34" charset="0"/>
              </a:defRPr>
            </a:lvl4pPr>
            <a:lvl5pPr marL="2057400" indent="-228600">
              <a:spcBef>
                <a:spcPct val="50000"/>
              </a:spcBef>
              <a:buClr>
                <a:schemeClr val="hlink"/>
              </a:buClr>
              <a:buChar char="–"/>
              <a:defRPr sz="2400">
                <a:solidFill>
                  <a:schemeClr val="accent1"/>
                </a:solidFill>
                <a:latin typeface="Arial" panose="020B0604020202020204" pitchFamily="34" charset="0"/>
              </a:defRPr>
            </a:lvl5pPr>
            <a:lvl6pPr marL="2514600" indent="-228600" eaLnBrk="0" fontAlgn="base" hangingPunct="0">
              <a:spcBef>
                <a:spcPct val="50000"/>
              </a:spcBef>
              <a:spcAft>
                <a:spcPct val="0"/>
              </a:spcAft>
              <a:buClr>
                <a:schemeClr val="hlink"/>
              </a:buClr>
              <a:buChar char="–"/>
              <a:defRPr sz="2400">
                <a:solidFill>
                  <a:schemeClr val="accent1"/>
                </a:solidFill>
                <a:latin typeface="Arial" panose="020B0604020202020204" pitchFamily="34" charset="0"/>
              </a:defRPr>
            </a:lvl6pPr>
            <a:lvl7pPr marL="2971800" indent="-228600" eaLnBrk="0" fontAlgn="base" hangingPunct="0">
              <a:spcBef>
                <a:spcPct val="50000"/>
              </a:spcBef>
              <a:spcAft>
                <a:spcPct val="0"/>
              </a:spcAft>
              <a:buClr>
                <a:schemeClr val="hlink"/>
              </a:buClr>
              <a:buChar char="–"/>
              <a:defRPr sz="2400">
                <a:solidFill>
                  <a:schemeClr val="accent1"/>
                </a:solidFill>
                <a:latin typeface="Arial" panose="020B0604020202020204" pitchFamily="34" charset="0"/>
              </a:defRPr>
            </a:lvl7pPr>
            <a:lvl8pPr marL="3429000" indent="-228600" eaLnBrk="0" fontAlgn="base" hangingPunct="0">
              <a:spcBef>
                <a:spcPct val="50000"/>
              </a:spcBef>
              <a:spcAft>
                <a:spcPct val="0"/>
              </a:spcAft>
              <a:buClr>
                <a:schemeClr val="hlink"/>
              </a:buClr>
              <a:buChar char="–"/>
              <a:defRPr sz="2400">
                <a:solidFill>
                  <a:schemeClr val="accent1"/>
                </a:solidFill>
                <a:latin typeface="Arial" panose="020B0604020202020204" pitchFamily="34" charset="0"/>
              </a:defRPr>
            </a:lvl8pPr>
            <a:lvl9pPr marL="3886200" indent="-228600" eaLnBrk="0" fontAlgn="base" hangingPunct="0">
              <a:spcBef>
                <a:spcPct val="50000"/>
              </a:spcBef>
              <a:spcAft>
                <a:spcPct val="0"/>
              </a:spcAft>
              <a:buClr>
                <a:schemeClr val="hlink"/>
              </a:buClr>
              <a:buChar char="–"/>
              <a:defRPr sz="2400">
                <a:solidFill>
                  <a:schemeClr val="accent1"/>
                </a:solidFill>
                <a:latin typeface="Arial" panose="020B0604020202020204" pitchFamily="34" charset="0"/>
              </a:defRPr>
            </a:lvl9pPr>
          </a:lstStyle>
          <a:p>
            <a:pPr eaLnBrk="1" hangingPunct="1">
              <a:spcBef>
                <a:spcPct val="0"/>
              </a:spcBef>
            </a:pPr>
            <a:r>
              <a:rPr lang="en-US" altLang="en-US" sz="1400" dirty="0">
                <a:solidFill>
                  <a:schemeClr val="tx1"/>
                </a:solidFill>
                <a:latin typeface="+mn-lt"/>
              </a:rPr>
              <a:t>Source:  U.S. Census Bureau</a:t>
            </a:r>
          </a:p>
        </p:txBody>
      </p:sp>
      <p:sp>
        <p:nvSpPr>
          <p:cNvPr id="2" name="Rectangular Callout 1"/>
          <p:cNvSpPr/>
          <p:nvPr/>
        </p:nvSpPr>
        <p:spPr bwMode="auto">
          <a:xfrm>
            <a:off x="6972300" y="3124200"/>
            <a:ext cx="1752600" cy="533400"/>
          </a:xfrm>
          <a:prstGeom prst="wedgeRectCallout">
            <a:avLst>
              <a:gd name="adj1" fmla="val -89432"/>
              <a:gd name="adj2" fmla="val 11364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chemeClr val="tx1"/>
                </a:solidFill>
                <a:effectLst/>
                <a:latin typeface="Arial" pitchFamily="-108" charset="0"/>
                <a:ea typeface="ＭＳ Ｐゴシック" pitchFamily="-108" charset="-128"/>
                <a:cs typeface="ＭＳ Ｐゴシック" pitchFamily="-108" charset="-128"/>
              </a:rPr>
              <a:t>$9.66 per hour</a:t>
            </a:r>
            <a:endParaRPr kumimoji="0" lang="en-US" sz="2400" b="0" i="0" u="none" strike="noStrike" cap="none" normalizeH="0" baseline="-25000" dirty="0">
              <a:ln>
                <a:noFill/>
              </a:ln>
              <a:solidFill>
                <a:schemeClr val="tx1"/>
              </a:solidFill>
              <a:effectLst/>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1845716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sz="2800" b="1" dirty="0" smtClean="0"/>
              <a:t>Johnson County Poverty Data</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8839979"/>
              </p:ext>
            </p:extLst>
          </p:nvPr>
        </p:nvGraphicFramePr>
        <p:xfrm>
          <a:off x="0" y="1447799"/>
          <a:ext cx="9144964" cy="5442066"/>
        </p:xfrm>
        <a:graphic>
          <a:graphicData uri="http://schemas.openxmlformats.org/drawingml/2006/table">
            <a:tbl>
              <a:tblPr firstRow="1" bandRow="1">
                <a:tableStyleId>{3B4B98B0-60AC-42C2-AFA5-B58CD77FA1E5}</a:tableStyleId>
              </a:tblPr>
              <a:tblGrid>
                <a:gridCol w="3048000"/>
                <a:gridCol w="1108363"/>
                <a:gridCol w="336809"/>
                <a:gridCol w="721174"/>
                <a:gridCol w="1054814"/>
                <a:gridCol w="116840"/>
                <a:gridCol w="794138"/>
                <a:gridCol w="978708"/>
                <a:gridCol w="986118"/>
              </a:tblGrid>
              <a:tr h="419331">
                <a:tc>
                  <a:txBody>
                    <a:bodyPr/>
                    <a:lstStyle/>
                    <a:p>
                      <a:endParaRPr lang="en-US" dirty="0"/>
                    </a:p>
                  </a:txBody>
                  <a:tcPr/>
                </a:tc>
                <a:tc gridSpan="2">
                  <a:txBody>
                    <a:bodyPr/>
                    <a:lstStyle/>
                    <a:p>
                      <a:endParaRPr lang="en-US" dirty="0"/>
                    </a:p>
                  </a:txBody>
                  <a:tcPr/>
                </a:tc>
                <a:tc hMerge="1">
                  <a:txBody>
                    <a:bodyPr/>
                    <a:lstStyle/>
                    <a:p>
                      <a:endParaRPr lang="en-US"/>
                    </a:p>
                  </a:txBody>
                  <a:tcPr/>
                </a:tc>
                <a:tc>
                  <a:txBody>
                    <a:bodyPr/>
                    <a:lstStyle/>
                    <a:p>
                      <a:endParaRPr lang="en-US" dirty="0"/>
                    </a:p>
                  </a:txBody>
                  <a:tcPr/>
                </a:tc>
                <a:tc gridSpan="2">
                  <a:txBody>
                    <a:bodyPr/>
                    <a:lstStyle/>
                    <a:p>
                      <a:endParaRPr lang="en-US" dirty="0"/>
                    </a:p>
                  </a:txBody>
                  <a:tcPr/>
                </a:tc>
                <a:tc h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419331">
                <a:tc>
                  <a:txBody>
                    <a:bodyPr/>
                    <a:lstStyle/>
                    <a:p>
                      <a:endParaRPr lang="en-US" dirty="0"/>
                    </a:p>
                  </a:txBody>
                  <a:tcPr>
                    <a:lnR w="12700" cap="flat" cmpd="sng" algn="ctr">
                      <a:solidFill>
                        <a:schemeClr val="tx1"/>
                      </a:solidFill>
                      <a:prstDash val="solid"/>
                      <a:round/>
                      <a:headEnd type="none" w="med" len="med"/>
                      <a:tailEnd type="none" w="med" len="med"/>
                    </a:lnR>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5400000" scaled="1"/>
                      <a:tileRect/>
                    </a:gradFill>
                  </a:tcPr>
                </a:tc>
                <a:tc gridSpan="3">
                  <a:txBody>
                    <a:bodyPr/>
                    <a:lstStyle/>
                    <a:p>
                      <a:pPr algn="ctr"/>
                      <a:r>
                        <a:rPr lang="en-US" sz="2000" b="1" dirty="0" smtClean="0">
                          <a:solidFill>
                            <a:schemeClr val="bg1"/>
                          </a:solidFill>
                        </a:rPr>
                        <a:t>2000</a:t>
                      </a:r>
                      <a:endParaRPr lang="en-US"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5400000" scaled="1"/>
                      <a:tileRect/>
                    </a:gradFill>
                  </a:tcPr>
                </a:tc>
                <a:tc hMerge="1">
                  <a:txBody>
                    <a:bodyPr/>
                    <a:lstStyle/>
                    <a:p>
                      <a:endParaRPr lang="en-US"/>
                    </a:p>
                  </a:txBody>
                  <a:tcPr/>
                </a:tc>
                <a:tc hMerge="1">
                  <a:txBody>
                    <a:bodyPr/>
                    <a:lstStyle/>
                    <a:p>
                      <a:endParaRPr lang="en-US" dirty="0"/>
                    </a:p>
                  </a:txBody>
                  <a:tcPr>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5400000" scaled="1"/>
                      <a:tileRect/>
                    </a:gradFill>
                  </a:tcPr>
                </a:tc>
                <a:tc gridSpan="3">
                  <a:txBody>
                    <a:bodyPr/>
                    <a:lstStyle/>
                    <a:p>
                      <a:pPr marL="0" algn="ctr" defTabSz="457200" rtl="0" eaLnBrk="1" latinLnBrk="0" hangingPunct="1"/>
                      <a:r>
                        <a:rPr lang="en-US" sz="2000" b="1" kern="1200" dirty="0" smtClean="0">
                          <a:solidFill>
                            <a:schemeClr val="bg1"/>
                          </a:solidFill>
                          <a:latin typeface="+mn-lt"/>
                          <a:ea typeface="+mn-ea"/>
                          <a:cs typeface="+mn-cs"/>
                        </a:rPr>
                        <a:t>2007</a:t>
                      </a:r>
                      <a:endParaRPr lang="en-US" sz="20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5400000" scaled="1"/>
                      <a:tileRect/>
                    </a:gradFill>
                  </a:tcPr>
                </a:tc>
                <a:tc hMerge="1">
                  <a:txBody>
                    <a:bodyPr/>
                    <a:lstStyle/>
                    <a:p>
                      <a:endParaRPr lang="en-US"/>
                    </a:p>
                  </a:txBody>
                  <a:tcPr/>
                </a:tc>
                <a:tc hMerge="1">
                  <a:txBody>
                    <a:bodyPr/>
                    <a:lstStyle/>
                    <a:p>
                      <a:pPr marL="0" algn="ctr" defTabSz="457200" rtl="0" eaLnBrk="1" latinLnBrk="0" hangingPunct="1"/>
                      <a:endParaRPr lang="en-US" sz="2000" b="1" kern="1200" dirty="0">
                        <a:solidFill>
                          <a:schemeClr val="bg1"/>
                        </a:solidFill>
                        <a:latin typeface="+mn-lt"/>
                        <a:ea typeface="+mn-ea"/>
                        <a:cs typeface="+mn-cs"/>
                      </a:endParaRPr>
                    </a:p>
                  </a:txBody>
                  <a:tcPr>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5400000" scaled="1"/>
                      <a:tileRect/>
                    </a:gradFill>
                  </a:tcPr>
                </a:tc>
                <a:tc gridSpan="2">
                  <a:txBody>
                    <a:bodyPr/>
                    <a:lstStyle/>
                    <a:p>
                      <a:pPr marL="0" algn="ctr" defTabSz="457200" rtl="0" eaLnBrk="1" latinLnBrk="0" hangingPunct="1"/>
                      <a:r>
                        <a:rPr lang="en-US" sz="2000" b="1" kern="1200" dirty="0" smtClean="0">
                          <a:solidFill>
                            <a:schemeClr val="bg1"/>
                          </a:solidFill>
                          <a:latin typeface="+mn-lt"/>
                          <a:ea typeface="+mn-ea"/>
                          <a:cs typeface="+mn-cs"/>
                        </a:rPr>
                        <a:t>2014</a:t>
                      </a:r>
                      <a:endParaRPr lang="en-US" sz="20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5400000" scaled="1"/>
                      <a:tileRect/>
                    </a:gradFill>
                  </a:tcPr>
                </a:tc>
                <a:tc hMerge="1">
                  <a:txBody>
                    <a:bodyPr/>
                    <a:lstStyle/>
                    <a:p>
                      <a:endParaRPr lang="en-US" dirty="0"/>
                    </a:p>
                  </a:txBody>
                  <a:tcPr>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5400000" scaled="1"/>
                      <a:tileRect/>
                    </a:gradFill>
                  </a:tcPr>
                </a:tc>
              </a:tr>
              <a:tr h="419331">
                <a:tc>
                  <a:txBody>
                    <a:bodyPr/>
                    <a:lstStyle/>
                    <a:p>
                      <a:endParaRPr lang="en-US" dirty="0"/>
                    </a:p>
                  </a:txBody>
                  <a:tcPr>
                    <a:lnR w="12700" cap="flat" cmpd="sng" algn="ctr">
                      <a:solidFill>
                        <a:schemeClr val="tx1"/>
                      </a:solidFill>
                      <a:prstDash val="solid"/>
                      <a:round/>
                      <a:headEnd type="none" w="med" len="med"/>
                      <a:tailEnd type="none" w="med" len="med"/>
                    </a:lnR>
                    <a:solidFill>
                      <a:srgbClr val="1F497D"/>
                    </a:solidFill>
                  </a:tcPr>
                </a:tc>
                <a:tc>
                  <a:txBody>
                    <a:bodyPr/>
                    <a:lstStyle/>
                    <a:p>
                      <a:pPr algn="ctr"/>
                      <a:r>
                        <a:rPr lang="en-US" dirty="0" smtClean="0">
                          <a:solidFill>
                            <a:schemeClr val="bg1"/>
                          </a:solidFill>
                        </a:rPr>
                        <a:t>Number</a:t>
                      </a:r>
                      <a:endParaRPr lang="en-US" dirty="0">
                        <a:solidFill>
                          <a:schemeClr val="bg1"/>
                        </a:solidFill>
                      </a:endParaRPr>
                    </a:p>
                  </a:txBody>
                  <a:tcPr>
                    <a:lnL w="12700" cap="flat" cmpd="sng" algn="ctr">
                      <a:solidFill>
                        <a:schemeClr val="tx1"/>
                      </a:solidFill>
                      <a:prstDash val="solid"/>
                      <a:round/>
                      <a:headEnd type="none" w="med" len="med"/>
                      <a:tailEnd type="none" w="med" len="med"/>
                    </a:lnL>
                    <a:solidFill>
                      <a:srgbClr val="1F497D"/>
                    </a:solidFill>
                  </a:tcPr>
                </a:tc>
                <a:tc gridSpan="2">
                  <a:txBody>
                    <a:bodyPr/>
                    <a:lstStyle/>
                    <a:p>
                      <a:pPr algn="ctr"/>
                      <a:r>
                        <a:rPr lang="en-US" dirty="0" smtClean="0">
                          <a:solidFill>
                            <a:schemeClr val="bg1"/>
                          </a:solidFill>
                        </a:rPr>
                        <a:t>Poverty Rate</a:t>
                      </a:r>
                      <a:endParaRPr lang="en-US" dirty="0">
                        <a:solidFill>
                          <a:schemeClr val="bg1"/>
                        </a:solidFill>
                      </a:endParaRPr>
                    </a:p>
                  </a:txBody>
                  <a:tcPr>
                    <a:lnR w="12700" cap="flat" cmpd="sng" algn="ctr">
                      <a:solidFill>
                        <a:schemeClr val="tx1"/>
                      </a:solidFill>
                      <a:prstDash val="solid"/>
                      <a:round/>
                      <a:headEnd type="none" w="med" len="med"/>
                      <a:tailEnd type="none" w="med" len="med"/>
                    </a:lnR>
                    <a:solidFill>
                      <a:srgbClr val="1F497D"/>
                    </a:solidFill>
                  </a:tcPr>
                </a:tc>
                <a:tc hMerge="1">
                  <a:txBody>
                    <a:bodyPr/>
                    <a:lstStyle/>
                    <a:p>
                      <a:endParaRPr lang="en-US" dirty="0">
                        <a:solidFill>
                          <a:schemeClr val="bg1"/>
                        </a:solidFill>
                      </a:endParaRPr>
                    </a:p>
                  </a:txBody>
                  <a:tcPr>
                    <a:solidFill>
                      <a:srgbClr val="1F497D"/>
                    </a:solidFill>
                  </a:tcPr>
                </a:tc>
                <a:tc>
                  <a:txBody>
                    <a:bodyPr/>
                    <a:lstStyle/>
                    <a:p>
                      <a:pPr algn="ctr"/>
                      <a:r>
                        <a:rPr lang="en-US" dirty="0" smtClean="0">
                          <a:solidFill>
                            <a:schemeClr val="bg1"/>
                          </a:solidFill>
                        </a:rPr>
                        <a:t>Number </a:t>
                      </a:r>
                      <a:endParaRPr lang="en-US" dirty="0">
                        <a:solidFill>
                          <a:schemeClr val="bg1"/>
                        </a:solidFill>
                      </a:endParaRPr>
                    </a:p>
                  </a:txBody>
                  <a:tcPr>
                    <a:lnL w="12700" cap="flat" cmpd="sng" algn="ctr">
                      <a:solidFill>
                        <a:schemeClr val="tx1"/>
                      </a:solidFill>
                      <a:prstDash val="solid"/>
                      <a:round/>
                      <a:headEnd type="none" w="med" len="med"/>
                      <a:tailEnd type="none" w="med" len="med"/>
                    </a:lnL>
                    <a:solidFill>
                      <a:srgbClr val="1F497D"/>
                    </a:solidFill>
                  </a:tcPr>
                </a:tc>
                <a:tc gridSpan="2">
                  <a:txBody>
                    <a:bodyPr/>
                    <a:lstStyle/>
                    <a:p>
                      <a:pPr algn="ctr"/>
                      <a:r>
                        <a:rPr lang="en-US" dirty="0" smtClean="0">
                          <a:solidFill>
                            <a:schemeClr val="bg1"/>
                          </a:solidFill>
                        </a:rPr>
                        <a:t>Poverty Rate</a:t>
                      </a:r>
                      <a:endParaRPr lang="en-US" dirty="0">
                        <a:solidFill>
                          <a:schemeClr val="bg1"/>
                        </a:solidFill>
                      </a:endParaRPr>
                    </a:p>
                  </a:txBody>
                  <a:tcPr>
                    <a:lnR w="12700" cap="flat" cmpd="sng" algn="ctr">
                      <a:solidFill>
                        <a:schemeClr val="tx1"/>
                      </a:solidFill>
                      <a:prstDash val="solid"/>
                      <a:round/>
                      <a:headEnd type="none" w="med" len="med"/>
                      <a:tailEnd type="none" w="med" len="med"/>
                    </a:lnR>
                    <a:solidFill>
                      <a:srgbClr val="1F497D"/>
                    </a:solidFill>
                  </a:tcPr>
                </a:tc>
                <a:tc hMerge="1">
                  <a:txBody>
                    <a:bodyPr/>
                    <a:lstStyle/>
                    <a:p>
                      <a:endParaRPr lang="en-US" dirty="0">
                        <a:solidFill>
                          <a:schemeClr val="bg1"/>
                        </a:solidFill>
                      </a:endParaRPr>
                    </a:p>
                  </a:txBody>
                  <a:tcPr>
                    <a:solidFill>
                      <a:srgbClr val="1F497D"/>
                    </a:solidFill>
                  </a:tcPr>
                </a:tc>
                <a:tc>
                  <a:txBody>
                    <a:bodyPr/>
                    <a:lstStyle/>
                    <a:p>
                      <a:pPr algn="ctr"/>
                      <a:r>
                        <a:rPr lang="en-US" dirty="0" smtClean="0">
                          <a:solidFill>
                            <a:schemeClr val="bg1"/>
                          </a:solidFill>
                        </a:rPr>
                        <a:t>Number</a:t>
                      </a:r>
                      <a:endParaRPr lang="en-US" dirty="0">
                        <a:solidFill>
                          <a:schemeClr val="bg1"/>
                        </a:solidFill>
                      </a:endParaRPr>
                    </a:p>
                  </a:txBody>
                  <a:tcPr>
                    <a:lnL w="12700" cap="flat" cmpd="sng" algn="ctr">
                      <a:solidFill>
                        <a:schemeClr val="tx1"/>
                      </a:solidFill>
                      <a:prstDash val="solid"/>
                      <a:round/>
                      <a:headEnd type="none" w="med" len="med"/>
                      <a:tailEnd type="none" w="med" len="med"/>
                    </a:lnL>
                    <a:solidFill>
                      <a:srgbClr val="1F497D"/>
                    </a:solidFill>
                  </a:tcPr>
                </a:tc>
                <a:tc>
                  <a:txBody>
                    <a:bodyPr/>
                    <a:lstStyle/>
                    <a:p>
                      <a:pPr algn="ctr"/>
                      <a:r>
                        <a:rPr lang="en-US" dirty="0" smtClean="0">
                          <a:solidFill>
                            <a:schemeClr val="bg1"/>
                          </a:solidFill>
                        </a:rPr>
                        <a:t>Poverty Rate</a:t>
                      </a:r>
                      <a:endParaRPr lang="en-US" dirty="0">
                        <a:solidFill>
                          <a:schemeClr val="bg1"/>
                        </a:solidFill>
                      </a:endParaRPr>
                    </a:p>
                  </a:txBody>
                  <a:tcPr>
                    <a:solidFill>
                      <a:srgbClr val="1F497D"/>
                    </a:solidFill>
                  </a:tcPr>
                </a:tc>
              </a:tr>
              <a:tr h="197659">
                <a:tc>
                  <a:txBody>
                    <a:bodyPr/>
                    <a:lstStyle/>
                    <a:p>
                      <a:endParaRPr lang="en-US" dirty="0"/>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tc gridSpan="2">
                  <a:txBody>
                    <a:bodyPr/>
                    <a:lstStyle/>
                    <a:p>
                      <a:endParaRPr lang="en-US" dirty="0"/>
                    </a:p>
                  </a:txBody>
                  <a:tcPr>
                    <a:lnR w="12700" cap="flat" cmpd="sng" algn="ctr">
                      <a:solidFill>
                        <a:schemeClr val="tx1"/>
                      </a:solidFill>
                      <a:prstDash val="solid"/>
                      <a:round/>
                      <a:headEnd type="none" w="med" len="med"/>
                      <a:tailEnd type="none" w="med" len="med"/>
                    </a:lnR>
                    <a:noFill/>
                  </a:tcPr>
                </a:tc>
                <a:tc hMerge="1">
                  <a:txBody>
                    <a:bodyPr/>
                    <a:lstStyle/>
                    <a:p>
                      <a:endParaRPr lang="en-US" dirty="0"/>
                    </a:p>
                  </a:txBody>
                  <a:tcP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tc gridSpan="2">
                  <a:txBody>
                    <a:bodyPr/>
                    <a:lstStyle/>
                    <a:p>
                      <a:endParaRPr lang="en-US" dirty="0"/>
                    </a:p>
                  </a:txBody>
                  <a:tcPr>
                    <a:lnR w="12700" cap="flat" cmpd="sng" algn="ctr">
                      <a:solidFill>
                        <a:schemeClr val="tx1"/>
                      </a:solidFill>
                      <a:prstDash val="solid"/>
                      <a:round/>
                      <a:headEnd type="none" w="med" len="med"/>
                      <a:tailEnd type="none" w="med" len="med"/>
                    </a:lnR>
                    <a:noFill/>
                  </a:tcPr>
                </a:tc>
                <a:tc hMerge="1">
                  <a:txBody>
                    <a:bodyPr/>
                    <a:lstStyle/>
                    <a:p>
                      <a:endParaRPr lang="en-US" dirty="0"/>
                    </a:p>
                  </a:txBody>
                  <a:tcP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tc>
                  <a:txBody>
                    <a:bodyPr/>
                    <a:lstStyle/>
                    <a:p>
                      <a:endParaRPr lang="en-US" dirty="0"/>
                    </a:p>
                  </a:txBody>
                  <a:tcPr>
                    <a:noFill/>
                  </a:tcPr>
                </a:tc>
              </a:tr>
              <a:tr h="419331">
                <a:tc>
                  <a:txBody>
                    <a:bodyPr/>
                    <a:lstStyle/>
                    <a:p>
                      <a:r>
                        <a:rPr lang="en-US" sz="1800" dirty="0" smtClean="0"/>
                        <a:t>People below 50% of poverty</a:t>
                      </a:r>
                    </a:p>
                    <a:p>
                      <a:r>
                        <a:rPr lang="en-US" sz="1800" dirty="0" smtClean="0"/>
                        <a:t>     Extreme Poverty</a:t>
                      </a:r>
                      <a:endParaRPr lang="en-US" sz="1800" dirty="0"/>
                    </a:p>
                  </a:txBody>
                  <a:tcPr>
                    <a:lnR w="12700" cap="flat" cmpd="sng" algn="ctr">
                      <a:solidFill>
                        <a:schemeClr val="tx1"/>
                      </a:solidFill>
                      <a:prstDash val="solid"/>
                      <a:round/>
                      <a:headEnd type="none" w="med" len="med"/>
                      <a:tailEnd type="none" w="med" len="med"/>
                    </a:lnR>
                    <a:solidFill>
                      <a:srgbClr val="1F497D">
                        <a:alpha val="20000"/>
                      </a:srgbClr>
                    </a:solidFill>
                  </a:tcPr>
                </a:tc>
                <a:tc>
                  <a:txBody>
                    <a:bodyPr/>
                    <a:lstStyle/>
                    <a:p>
                      <a:pPr algn="r"/>
                      <a:r>
                        <a:rPr lang="en-US" sz="2000" dirty="0" smtClean="0"/>
                        <a:t>6,810</a:t>
                      </a:r>
                      <a:endParaRPr lang="en-US" sz="2000" dirty="0"/>
                    </a:p>
                  </a:txBody>
                  <a:tcPr>
                    <a:lnL w="12700" cap="flat" cmpd="sng" algn="ctr">
                      <a:solidFill>
                        <a:schemeClr val="tx1"/>
                      </a:solidFill>
                      <a:prstDash val="solid"/>
                      <a:round/>
                      <a:headEnd type="none" w="med" len="med"/>
                      <a:tailEnd type="none" w="med" len="med"/>
                    </a:lnL>
                    <a:solidFill>
                      <a:srgbClr val="1F497D">
                        <a:alpha val="20000"/>
                      </a:srgbClr>
                    </a:solidFill>
                  </a:tcPr>
                </a:tc>
                <a:tc gridSpan="2">
                  <a:txBody>
                    <a:bodyPr/>
                    <a:lstStyle/>
                    <a:p>
                      <a:pPr algn="r"/>
                      <a:r>
                        <a:rPr lang="en-US" sz="2000" dirty="0" smtClean="0"/>
                        <a:t>1.5%</a:t>
                      </a:r>
                      <a:endParaRPr lang="en-US" sz="2000" dirty="0"/>
                    </a:p>
                  </a:txBody>
                  <a:tcPr>
                    <a:lnR w="12700" cap="flat" cmpd="sng" algn="ctr">
                      <a:solidFill>
                        <a:schemeClr val="tx1"/>
                      </a:solidFill>
                      <a:prstDash val="solid"/>
                      <a:round/>
                      <a:headEnd type="none" w="med" len="med"/>
                      <a:tailEnd type="none" w="med" len="med"/>
                    </a:lnR>
                    <a:solidFill>
                      <a:srgbClr val="1F497D">
                        <a:alpha val="20000"/>
                      </a:srgbClr>
                    </a:solidFill>
                  </a:tcPr>
                </a:tc>
                <a:tc hMerge="1">
                  <a:txBody>
                    <a:bodyPr/>
                    <a:lstStyle/>
                    <a:p>
                      <a:endParaRPr lang="en-US" dirty="0"/>
                    </a:p>
                  </a:txBody>
                  <a:tcPr>
                    <a:solidFill>
                      <a:srgbClr val="1F497D">
                        <a:alpha val="20000"/>
                      </a:srgbClr>
                    </a:solidFill>
                  </a:tcPr>
                </a:tc>
                <a:tc>
                  <a:txBody>
                    <a:bodyPr/>
                    <a:lstStyle/>
                    <a:p>
                      <a:pPr algn="r"/>
                      <a:r>
                        <a:rPr lang="en-US" sz="2000" dirty="0" smtClean="0"/>
                        <a:t>8,070</a:t>
                      </a:r>
                      <a:endParaRPr lang="en-US" sz="2000" dirty="0"/>
                    </a:p>
                  </a:txBody>
                  <a:tcPr>
                    <a:lnL w="12700" cap="flat" cmpd="sng" algn="ctr">
                      <a:solidFill>
                        <a:schemeClr val="tx1"/>
                      </a:solidFill>
                      <a:prstDash val="solid"/>
                      <a:round/>
                      <a:headEnd type="none" w="med" len="med"/>
                      <a:tailEnd type="none" w="med" len="med"/>
                    </a:lnL>
                    <a:solidFill>
                      <a:srgbClr val="1F497D">
                        <a:alpha val="20000"/>
                      </a:srgbClr>
                    </a:solidFill>
                  </a:tcPr>
                </a:tc>
                <a:tc gridSpan="2">
                  <a:txBody>
                    <a:bodyPr/>
                    <a:lstStyle/>
                    <a:p>
                      <a:pPr algn="r"/>
                      <a:r>
                        <a:rPr lang="en-US" sz="2000" dirty="0" smtClean="0"/>
                        <a:t>1.6%</a:t>
                      </a:r>
                      <a:endParaRPr lang="en-US" sz="2000" dirty="0"/>
                    </a:p>
                  </a:txBody>
                  <a:tcPr>
                    <a:lnR w="12700" cap="flat" cmpd="sng" algn="ctr">
                      <a:solidFill>
                        <a:schemeClr val="tx1"/>
                      </a:solidFill>
                      <a:prstDash val="solid"/>
                      <a:round/>
                      <a:headEnd type="none" w="med" len="med"/>
                      <a:tailEnd type="none" w="med" len="med"/>
                    </a:lnR>
                    <a:solidFill>
                      <a:srgbClr val="1F497D">
                        <a:alpha val="20000"/>
                      </a:srgbClr>
                    </a:solidFill>
                  </a:tcPr>
                </a:tc>
                <a:tc hMerge="1">
                  <a:txBody>
                    <a:bodyPr/>
                    <a:lstStyle/>
                    <a:p>
                      <a:endParaRPr lang="en-US" dirty="0"/>
                    </a:p>
                  </a:txBody>
                  <a:tcPr>
                    <a:solidFill>
                      <a:srgbClr val="1F497D">
                        <a:alpha val="20000"/>
                      </a:srgbClr>
                    </a:solidFill>
                  </a:tcPr>
                </a:tc>
                <a:tc>
                  <a:txBody>
                    <a:bodyPr/>
                    <a:lstStyle/>
                    <a:p>
                      <a:pPr algn="r"/>
                      <a:r>
                        <a:rPr lang="en-US" sz="2000" dirty="0" smtClean="0"/>
                        <a:t>14,720</a:t>
                      </a:r>
                      <a:endParaRPr lang="en-US" sz="2000" dirty="0"/>
                    </a:p>
                  </a:txBody>
                  <a:tcPr>
                    <a:lnL w="12700" cap="flat" cmpd="sng" algn="ctr">
                      <a:solidFill>
                        <a:schemeClr val="tx1"/>
                      </a:solidFill>
                      <a:prstDash val="solid"/>
                      <a:round/>
                      <a:headEnd type="none" w="med" len="med"/>
                      <a:tailEnd type="none" w="med" len="med"/>
                    </a:lnL>
                    <a:solidFill>
                      <a:srgbClr val="1F497D">
                        <a:alpha val="20000"/>
                      </a:srgbClr>
                    </a:solidFill>
                  </a:tcPr>
                </a:tc>
                <a:tc>
                  <a:txBody>
                    <a:bodyPr/>
                    <a:lstStyle/>
                    <a:p>
                      <a:pPr algn="r"/>
                      <a:r>
                        <a:rPr lang="en-US" sz="2000" dirty="0" smtClean="0"/>
                        <a:t>2.6%</a:t>
                      </a:r>
                      <a:endParaRPr lang="en-US" sz="2000" dirty="0"/>
                    </a:p>
                  </a:txBody>
                  <a:tcPr>
                    <a:solidFill>
                      <a:srgbClr val="1F497D">
                        <a:alpha val="20000"/>
                      </a:srgbClr>
                    </a:solidFill>
                  </a:tcPr>
                </a:tc>
              </a:tr>
              <a:tr h="419331">
                <a:tc>
                  <a:txBody>
                    <a:bodyPr/>
                    <a:lstStyle/>
                    <a:p>
                      <a:endParaRPr lang="en-US" sz="1800" dirty="0"/>
                    </a:p>
                  </a:txBody>
                  <a:tcPr>
                    <a:lnR w="12700" cap="flat" cmpd="sng" algn="ctr">
                      <a:solidFill>
                        <a:schemeClr val="tx1"/>
                      </a:solidFill>
                      <a:prstDash val="solid"/>
                      <a:round/>
                      <a:headEnd type="none" w="med" len="med"/>
                      <a:tailEnd type="none" w="med" len="med"/>
                    </a:lnR>
                    <a:noFill/>
                  </a:tcPr>
                </a:tc>
                <a:tc>
                  <a:txBody>
                    <a:bodyPr/>
                    <a:lstStyle/>
                    <a:p>
                      <a:pPr algn="r"/>
                      <a:endParaRPr lang="en-US" sz="2000" dirty="0"/>
                    </a:p>
                  </a:txBody>
                  <a:tcPr>
                    <a:lnL w="12700" cap="flat" cmpd="sng" algn="ctr">
                      <a:solidFill>
                        <a:schemeClr val="tx1"/>
                      </a:solidFill>
                      <a:prstDash val="solid"/>
                      <a:round/>
                      <a:headEnd type="none" w="med" len="med"/>
                      <a:tailEnd type="none" w="med" len="med"/>
                    </a:lnL>
                    <a:noFill/>
                  </a:tcPr>
                </a:tc>
                <a:tc gridSpan="2">
                  <a:txBody>
                    <a:bodyPr/>
                    <a:lstStyle/>
                    <a:p>
                      <a:pPr algn="r"/>
                      <a:endParaRPr lang="en-US" sz="2000" dirty="0"/>
                    </a:p>
                  </a:txBody>
                  <a:tcPr>
                    <a:lnR w="12700" cap="flat" cmpd="sng" algn="ctr">
                      <a:solidFill>
                        <a:schemeClr val="tx1"/>
                      </a:solidFill>
                      <a:prstDash val="solid"/>
                      <a:round/>
                      <a:headEnd type="none" w="med" len="med"/>
                      <a:tailEnd type="none" w="med" len="med"/>
                    </a:lnR>
                    <a:noFill/>
                  </a:tcPr>
                </a:tc>
                <a:tc hMerge="1">
                  <a:txBody>
                    <a:bodyPr/>
                    <a:lstStyle/>
                    <a:p>
                      <a:endParaRPr lang="en-US" dirty="0"/>
                    </a:p>
                  </a:txBody>
                  <a:tcPr>
                    <a:noFill/>
                  </a:tcPr>
                </a:tc>
                <a:tc>
                  <a:txBody>
                    <a:bodyPr/>
                    <a:lstStyle/>
                    <a:p>
                      <a:pPr algn="r"/>
                      <a:endParaRPr lang="en-US" sz="2000" dirty="0"/>
                    </a:p>
                  </a:txBody>
                  <a:tcPr>
                    <a:lnL w="12700" cap="flat" cmpd="sng" algn="ctr">
                      <a:solidFill>
                        <a:schemeClr val="tx1"/>
                      </a:solidFill>
                      <a:prstDash val="solid"/>
                      <a:round/>
                      <a:headEnd type="none" w="med" len="med"/>
                      <a:tailEnd type="none" w="med" len="med"/>
                    </a:lnL>
                    <a:noFill/>
                  </a:tcPr>
                </a:tc>
                <a:tc gridSpan="2">
                  <a:txBody>
                    <a:bodyPr/>
                    <a:lstStyle/>
                    <a:p>
                      <a:pPr algn="r"/>
                      <a:endParaRPr lang="en-US" sz="2000" dirty="0"/>
                    </a:p>
                  </a:txBody>
                  <a:tcPr>
                    <a:lnR w="12700" cap="flat" cmpd="sng" algn="ctr">
                      <a:solidFill>
                        <a:schemeClr val="tx1"/>
                      </a:solidFill>
                      <a:prstDash val="solid"/>
                      <a:round/>
                      <a:headEnd type="none" w="med" len="med"/>
                      <a:tailEnd type="none" w="med" len="med"/>
                    </a:lnR>
                    <a:noFill/>
                  </a:tcPr>
                </a:tc>
                <a:tc hMerge="1">
                  <a:txBody>
                    <a:bodyPr/>
                    <a:lstStyle/>
                    <a:p>
                      <a:endParaRPr lang="en-US" dirty="0"/>
                    </a:p>
                  </a:txBody>
                  <a:tcPr>
                    <a:noFill/>
                  </a:tcPr>
                </a:tc>
                <a:tc>
                  <a:txBody>
                    <a:bodyPr/>
                    <a:lstStyle/>
                    <a:p>
                      <a:pPr algn="r"/>
                      <a:endParaRPr lang="en-US" sz="2000" dirty="0"/>
                    </a:p>
                  </a:txBody>
                  <a:tcPr>
                    <a:lnL w="12700" cap="flat" cmpd="sng" algn="ctr">
                      <a:solidFill>
                        <a:schemeClr val="tx1"/>
                      </a:solidFill>
                      <a:prstDash val="solid"/>
                      <a:round/>
                      <a:headEnd type="none" w="med" len="med"/>
                      <a:tailEnd type="none" w="med" len="med"/>
                    </a:lnL>
                    <a:noFill/>
                  </a:tcPr>
                </a:tc>
                <a:tc>
                  <a:txBody>
                    <a:bodyPr/>
                    <a:lstStyle/>
                    <a:p>
                      <a:pPr algn="r"/>
                      <a:endParaRPr lang="en-US" sz="2000" dirty="0"/>
                    </a:p>
                  </a:txBody>
                  <a:tcPr>
                    <a:noFill/>
                  </a:tcPr>
                </a:tc>
              </a:tr>
              <a:tr h="419331">
                <a:tc>
                  <a:txBody>
                    <a:bodyPr/>
                    <a:lstStyle/>
                    <a:p>
                      <a:r>
                        <a:rPr lang="en-US" sz="1800" dirty="0" smtClean="0"/>
                        <a:t>People below 100%</a:t>
                      </a:r>
                      <a:r>
                        <a:rPr lang="en-US" sz="1800" baseline="0" dirty="0" smtClean="0"/>
                        <a:t> of poverty</a:t>
                      </a:r>
                    </a:p>
                    <a:p>
                      <a:r>
                        <a:rPr lang="en-US" sz="1800" baseline="0" dirty="0" smtClean="0"/>
                        <a:t>     Poverty</a:t>
                      </a:r>
                      <a:endParaRPr lang="en-US" sz="1800" dirty="0"/>
                    </a:p>
                  </a:txBody>
                  <a:tcPr>
                    <a:lnR w="12700" cap="flat" cmpd="sng" algn="ctr">
                      <a:solidFill>
                        <a:schemeClr val="tx1"/>
                      </a:solidFill>
                      <a:prstDash val="solid"/>
                      <a:round/>
                      <a:headEnd type="none" w="med" len="med"/>
                      <a:tailEnd type="none" w="med" len="med"/>
                    </a:lnR>
                    <a:solidFill>
                      <a:srgbClr val="1F497D">
                        <a:alpha val="20000"/>
                      </a:srgbClr>
                    </a:solidFill>
                  </a:tcPr>
                </a:tc>
                <a:tc>
                  <a:txBody>
                    <a:bodyPr/>
                    <a:lstStyle/>
                    <a:p>
                      <a:pPr algn="r"/>
                      <a:r>
                        <a:rPr lang="en-US" sz="2000" dirty="0" smtClean="0"/>
                        <a:t>15,330</a:t>
                      </a:r>
                      <a:endParaRPr lang="en-US" sz="2000" dirty="0"/>
                    </a:p>
                  </a:txBody>
                  <a:tcPr>
                    <a:lnL w="12700" cap="flat" cmpd="sng" algn="ctr">
                      <a:solidFill>
                        <a:schemeClr val="tx1"/>
                      </a:solidFill>
                      <a:prstDash val="solid"/>
                      <a:round/>
                      <a:headEnd type="none" w="med" len="med"/>
                      <a:tailEnd type="none" w="med" len="med"/>
                    </a:lnL>
                    <a:solidFill>
                      <a:srgbClr val="1F497D">
                        <a:alpha val="20000"/>
                      </a:srgbClr>
                    </a:solidFill>
                  </a:tcPr>
                </a:tc>
                <a:tc gridSpan="2">
                  <a:txBody>
                    <a:bodyPr/>
                    <a:lstStyle/>
                    <a:p>
                      <a:pPr algn="r"/>
                      <a:r>
                        <a:rPr lang="en-US" sz="2000" dirty="0" smtClean="0"/>
                        <a:t>3.4%</a:t>
                      </a:r>
                      <a:endParaRPr lang="en-US" sz="2000" dirty="0"/>
                    </a:p>
                  </a:txBody>
                  <a:tcPr>
                    <a:lnR w="12700" cap="flat" cmpd="sng" algn="ctr">
                      <a:solidFill>
                        <a:schemeClr val="tx1"/>
                      </a:solidFill>
                      <a:prstDash val="solid"/>
                      <a:round/>
                      <a:headEnd type="none" w="med" len="med"/>
                      <a:tailEnd type="none" w="med" len="med"/>
                    </a:lnR>
                    <a:solidFill>
                      <a:srgbClr val="1F497D">
                        <a:alpha val="20000"/>
                      </a:srgbClr>
                    </a:solidFill>
                  </a:tcPr>
                </a:tc>
                <a:tc hMerge="1">
                  <a:txBody>
                    <a:bodyPr/>
                    <a:lstStyle/>
                    <a:p>
                      <a:endParaRPr lang="en-US" dirty="0"/>
                    </a:p>
                  </a:txBody>
                  <a:tcPr>
                    <a:solidFill>
                      <a:srgbClr val="1F497D">
                        <a:alpha val="20000"/>
                      </a:srgbClr>
                    </a:solidFill>
                  </a:tcPr>
                </a:tc>
                <a:tc>
                  <a:txBody>
                    <a:bodyPr/>
                    <a:lstStyle/>
                    <a:p>
                      <a:pPr algn="r"/>
                      <a:r>
                        <a:rPr lang="en-US" sz="2000" dirty="0" smtClean="0"/>
                        <a:t>22,000</a:t>
                      </a:r>
                      <a:endParaRPr lang="en-US" sz="2000" dirty="0"/>
                    </a:p>
                  </a:txBody>
                  <a:tcPr>
                    <a:lnL w="12700" cap="flat" cmpd="sng" algn="ctr">
                      <a:solidFill>
                        <a:schemeClr val="tx1"/>
                      </a:solidFill>
                      <a:prstDash val="solid"/>
                      <a:round/>
                      <a:headEnd type="none" w="med" len="med"/>
                      <a:tailEnd type="none" w="med" len="med"/>
                    </a:lnL>
                    <a:solidFill>
                      <a:srgbClr val="1F497D">
                        <a:alpha val="20000"/>
                      </a:srgbClr>
                    </a:solidFill>
                  </a:tcPr>
                </a:tc>
                <a:tc gridSpan="2">
                  <a:txBody>
                    <a:bodyPr/>
                    <a:lstStyle/>
                    <a:p>
                      <a:pPr algn="r"/>
                      <a:r>
                        <a:rPr lang="en-US" sz="2000" dirty="0" smtClean="0"/>
                        <a:t>4.2%</a:t>
                      </a:r>
                      <a:endParaRPr lang="en-US" sz="2000" dirty="0"/>
                    </a:p>
                  </a:txBody>
                  <a:tcPr>
                    <a:lnR w="12700" cap="flat" cmpd="sng" algn="ctr">
                      <a:solidFill>
                        <a:schemeClr val="tx1"/>
                      </a:solidFill>
                      <a:prstDash val="solid"/>
                      <a:round/>
                      <a:headEnd type="none" w="med" len="med"/>
                      <a:tailEnd type="none" w="med" len="med"/>
                    </a:lnR>
                    <a:solidFill>
                      <a:srgbClr val="1F497D">
                        <a:alpha val="20000"/>
                      </a:srgbClr>
                    </a:solidFill>
                  </a:tcPr>
                </a:tc>
                <a:tc hMerge="1">
                  <a:txBody>
                    <a:bodyPr/>
                    <a:lstStyle/>
                    <a:p>
                      <a:endParaRPr lang="en-US" dirty="0"/>
                    </a:p>
                  </a:txBody>
                  <a:tcPr>
                    <a:solidFill>
                      <a:srgbClr val="1F497D">
                        <a:alpha val="20000"/>
                      </a:srgbClr>
                    </a:solidFill>
                  </a:tcPr>
                </a:tc>
                <a:tc>
                  <a:txBody>
                    <a:bodyPr/>
                    <a:lstStyle/>
                    <a:p>
                      <a:pPr algn="r"/>
                      <a:r>
                        <a:rPr lang="en-US" sz="2000" dirty="0" smtClean="0"/>
                        <a:t>36,970</a:t>
                      </a:r>
                      <a:endParaRPr lang="en-US" sz="2000" dirty="0"/>
                    </a:p>
                  </a:txBody>
                  <a:tcPr>
                    <a:lnL w="12700" cap="flat" cmpd="sng" algn="ctr">
                      <a:solidFill>
                        <a:schemeClr val="tx1"/>
                      </a:solidFill>
                      <a:prstDash val="solid"/>
                      <a:round/>
                      <a:headEnd type="none" w="med" len="med"/>
                      <a:tailEnd type="none" w="med" len="med"/>
                    </a:lnL>
                    <a:solidFill>
                      <a:srgbClr val="1F497D">
                        <a:alpha val="20000"/>
                      </a:srgbClr>
                    </a:solidFill>
                  </a:tcPr>
                </a:tc>
                <a:tc>
                  <a:txBody>
                    <a:bodyPr/>
                    <a:lstStyle/>
                    <a:p>
                      <a:pPr algn="r"/>
                      <a:r>
                        <a:rPr lang="en-US" sz="2000" dirty="0" smtClean="0"/>
                        <a:t>6.5%</a:t>
                      </a:r>
                      <a:endParaRPr lang="en-US" sz="2000" dirty="0"/>
                    </a:p>
                  </a:txBody>
                  <a:tcPr>
                    <a:solidFill>
                      <a:srgbClr val="1F497D">
                        <a:alpha val="20000"/>
                      </a:srgbClr>
                    </a:solidFill>
                  </a:tcPr>
                </a:tc>
              </a:tr>
              <a:tr h="419331">
                <a:tc>
                  <a:txBody>
                    <a:bodyPr/>
                    <a:lstStyle/>
                    <a:p>
                      <a:endParaRPr lang="en-US" sz="1800" dirty="0"/>
                    </a:p>
                  </a:txBody>
                  <a:tcPr>
                    <a:lnR w="12700" cap="flat" cmpd="sng" algn="ctr">
                      <a:solidFill>
                        <a:schemeClr val="tx1"/>
                      </a:solidFill>
                      <a:prstDash val="solid"/>
                      <a:round/>
                      <a:headEnd type="none" w="med" len="med"/>
                      <a:tailEnd type="none" w="med" len="med"/>
                    </a:lnR>
                    <a:noFill/>
                  </a:tcPr>
                </a:tc>
                <a:tc>
                  <a:txBody>
                    <a:bodyPr/>
                    <a:lstStyle/>
                    <a:p>
                      <a:pPr algn="r"/>
                      <a:endParaRPr lang="en-US" sz="2000" dirty="0"/>
                    </a:p>
                  </a:txBody>
                  <a:tcPr>
                    <a:lnL w="12700" cap="flat" cmpd="sng" algn="ctr">
                      <a:solidFill>
                        <a:schemeClr val="tx1"/>
                      </a:solidFill>
                      <a:prstDash val="solid"/>
                      <a:round/>
                      <a:headEnd type="none" w="med" len="med"/>
                      <a:tailEnd type="none" w="med" len="med"/>
                    </a:lnL>
                    <a:noFill/>
                  </a:tcPr>
                </a:tc>
                <a:tc gridSpan="2">
                  <a:txBody>
                    <a:bodyPr/>
                    <a:lstStyle/>
                    <a:p>
                      <a:pPr algn="r"/>
                      <a:endParaRPr lang="en-US" sz="2000" dirty="0"/>
                    </a:p>
                  </a:txBody>
                  <a:tcPr>
                    <a:lnR w="12700" cap="flat" cmpd="sng" algn="ctr">
                      <a:solidFill>
                        <a:schemeClr val="tx1"/>
                      </a:solidFill>
                      <a:prstDash val="solid"/>
                      <a:round/>
                      <a:headEnd type="none" w="med" len="med"/>
                      <a:tailEnd type="none" w="med" len="med"/>
                    </a:lnR>
                    <a:noFill/>
                  </a:tcPr>
                </a:tc>
                <a:tc hMerge="1">
                  <a:txBody>
                    <a:bodyPr/>
                    <a:lstStyle/>
                    <a:p>
                      <a:endParaRPr lang="en-US" dirty="0"/>
                    </a:p>
                  </a:txBody>
                  <a:tcPr>
                    <a:noFill/>
                  </a:tcPr>
                </a:tc>
                <a:tc>
                  <a:txBody>
                    <a:bodyPr/>
                    <a:lstStyle/>
                    <a:p>
                      <a:pPr algn="r"/>
                      <a:endParaRPr lang="en-US" sz="2000" dirty="0"/>
                    </a:p>
                  </a:txBody>
                  <a:tcPr>
                    <a:lnL w="12700" cap="flat" cmpd="sng" algn="ctr">
                      <a:solidFill>
                        <a:schemeClr val="tx1"/>
                      </a:solidFill>
                      <a:prstDash val="solid"/>
                      <a:round/>
                      <a:headEnd type="none" w="med" len="med"/>
                      <a:tailEnd type="none" w="med" len="med"/>
                    </a:lnL>
                    <a:noFill/>
                  </a:tcPr>
                </a:tc>
                <a:tc gridSpan="2">
                  <a:txBody>
                    <a:bodyPr/>
                    <a:lstStyle/>
                    <a:p>
                      <a:pPr algn="r"/>
                      <a:endParaRPr lang="en-US" sz="2000" dirty="0"/>
                    </a:p>
                  </a:txBody>
                  <a:tcPr>
                    <a:lnR w="12700" cap="flat" cmpd="sng" algn="ctr">
                      <a:solidFill>
                        <a:schemeClr val="tx1"/>
                      </a:solidFill>
                      <a:prstDash val="solid"/>
                      <a:round/>
                      <a:headEnd type="none" w="med" len="med"/>
                      <a:tailEnd type="none" w="med" len="med"/>
                    </a:lnR>
                    <a:noFill/>
                  </a:tcPr>
                </a:tc>
                <a:tc hMerge="1">
                  <a:txBody>
                    <a:bodyPr/>
                    <a:lstStyle/>
                    <a:p>
                      <a:endParaRPr lang="en-US" dirty="0"/>
                    </a:p>
                  </a:txBody>
                  <a:tcPr>
                    <a:noFill/>
                  </a:tcPr>
                </a:tc>
                <a:tc>
                  <a:txBody>
                    <a:bodyPr/>
                    <a:lstStyle/>
                    <a:p>
                      <a:pPr algn="r"/>
                      <a:endParaRPr lang="en-US" sz="2000" dirty="0"/>
                    </a:p>
                  </a:txBody>
                  <a:tcPr>
                    <a:lnL w="12700" cap="flat" cmpd="sng" algn="ctr">
                      <a:solidFill>
                        <a:schemeClr val="tx1"/>
                      </a:solidFill>
                      <a:prstDash val="solid"/>
                      <a:round/>
                      <a:headEnd type="none" w="med" len="med"/>
                      <a:tailEnd type="none" w="med" len="med"/>
                    </a:lnL>
                    <a:noFill/>
                  </a:tcPr>
                </a:tc>
                <a:tc>
                  <a:txBody>
                    <a:bodyPr/>
                    <a:lstStyle/>
                    <a:p>
                      <a:pPr algn="r"/>
                      <a:endParaRPr lang="en-US" sz="2000" dirty="0"/>
                    </a:p>
                  </a:txBody>
                  <a:tcPr>
                    <a:noFill/>
                  </a:tcPr>
                </a:tc>
              </a:tr>
              <a:tr h="419331">
                <a:tc>
                  <a:txBody>
                    <a:bodyPr/>
                    <a:lstStyle/>
                    <a:p>
                      <a:r>
                        <a:rPr lang="en-US" sz="1800" dirty="0" smtClean="0"/>
                        <a:t>People below 200% of poverty</a:t>
                      </a:r>
                    </a:p>
                    <a:p>
                      <a:r>
                        <a:rPr lang="en-US" sz="1800" dirty="0" smtClean="0"/>
                        <a:t>     Low-income</a:t>
                      </a:r>
                      <a:endParaRPr lang="en-US" sz="1800" dirty="0"/>
                    </a:p>
                  </a:txBody>
                  <a:tcPr>
                    <a:lnR w="12700" cap="flat" cmpd="sng" algn="ctr">
                      <a:solidFill>
                        <a:schemeClr val="tx1"/>
                      </a:solidFill>
                      <a:prstDash val="solid"/>
                      <a:round/>
                      <a:headEnd type="none" w="med" len="med"/>
                      <a:tailEnd type="none" w="med" len="med"/>
                    </a:lnR>
                    <a:solidFill>
                      <a:srgbClr val="1F497D">
                        <a:alpha val="20000"/>
                      </a:srgbClr>
                    </a:solidFill>
                  </a:tcPr>
                </a:tc>
                <a:tc>
                  <a:txBody>
                    <a:bodyPr/>
                    <a:lstStyle/>
                    <a:p>
                      <a:pPr algn="r"/>
                      <a:r>
                        <a:rPr lang="en-US" sz="2000" dirty="0" smtClean="0"/>
                        <a:t>48,300</a:t>
                      </a:r>
                      <a:endParaRPr lang="en-US" sz="2000" dirty="0"/>
                    </a:p>
                  </a:txBody>
                  <a:tcPr>
                    <a:lnL w="12700" cap="flat" cmpd="sng" algn="ctr">
                      <a:solidFill>
                        <a:schemeClr val="tx1"/>
                      </a:solidFill>
                      <a:prstDash val="solid"/>
                      <a:round/>
                      <a:headEnd type="none" w="med" len="med"/>
                      <a:tailEnd type="none" w="med" len="med"/>
                    </a:lnL>
                    <a:solidFill>
                      <a:srgbClr val="1F497D">
                        <a:alpha val="20000"/>
                      </a:srgbClr>
                    </a:solidFill>
                  </a:tcPr>
                </a:tc>
                <a:tc gridSpan="2">
                  <a:txBody>
                    <a:bodyPr/>
                    <a:lstStyle/>
                    <a:p>
                      <a:pPr algn="r"/>
                      <a:r>
                        <a:rPr lang="en-US" sz="2000" dirty="0" smtClean="0"/>
                        <a:t>10.8%</a:t>
                      </a:r>
                      <a:endParaRPr lang="en-US" sz="2000" dirty="0"/>
                    </a:p>
                  </a:txBody>
                  <a:tcPr>
                    <a:lnR w="12700" cap="flat" cmpd="sng" algn="ctr">
                      <a:solidFill>
                        <a:schemeClr val="tx1"/>
                      </a:solidFill>
                      <a:prstDash val="solid"/>
                      <a:round/>
                      <a:headEnd type="none" w="med" len="med"/>
                      <a:tailEnd type="none" w="med" len="med"/>
                    </a:lnR>
                    <a:solidFill>
                      <a:srgbClr val="1F497D">
                        <a:alpha val="20000"/>
                      </a:srgbClr>
                    </a:solidFill>
                  </a:tcPr>
                </a:tc>
                <a:tc hMerge="1">
                  <a:txBody>
                    <a:bodyPr/>
                    <a:lstStyle/>
                    <a:p>
                      <a:endParaRPr lang="en-US" dirty="0"/>
                    </a:p>
                  </a:txBody>
                  <a:tcPr>
                    <a:solidFill>
                      <a:srgbClr val="1F497D">
                        <a:alpha val="20000"/>
                      </a:srgbClr>
                    </a:solidFill>
                  </a:tcPr>
                </a:tc>
                <a:tc>
                  <a:txBody>
                    <a:bodyPr/>
                    <a:lstStyle/>
                    <a:p>
                      <a:pPr algn="r"/>
                      <a:r>
                        <a:rPr lang="en-US" sz="2000" dirty="0" smtClean="0"/>
                        <a:t>74,180</a:t>
                      </a:r>
                      <a:endParaRPr lang="en-US" sz="2000" dirty="0"/>
                    </a:p>
                  </a:txBody>
                  <a:tcPr>
                    <a:lnL w="12700" cap="flat" cmpd="sng" algn="ctr">
                      <a:solidFill>
                        <a:schemeClr val="tx1"/>
                      </a:solidFill>
                      <a:prstDash val="solid"/>
                      <a:round/>
                      <a:headEnd type="none" w="med" len="med"/>
                      <a:tailEnd type="none" w="med" len="med"/>
                    </a:lnL>
                    <a:solidFill>
                      <a:srgbClr val="1F497D">
                        <a:alpha val="20000"/>
                      </a:srgbClr>
                    </a:solidFill>
                  </a:tcPr>
                </a:tc>
                <a:tc gridSpan="2">
                  <a:txBody>
                    <a:bodyPr/>
                    <a:lstStyle/>
                    <a:p>
                      <a:pPr algn="r"/>
                      <a:r>
                        <a:rPr lang="en-US" sz="2000" dirty="0" smtClean="0"/>
                        <a:t>14.3%</a:t>
                      </a:r>
                      <a:endParaRPr lang="en-US" sz="2000" dirty="0"/>
                    </a:p>
                  </a:txBody>
                  <a:tcPr>
                    <a:lnR w="12700" cap="flat" cmpd="sng" algn="ctr">
                      <a:solidFill>
                        <a:schemeClr val="tx1"/>
                      </a:solidFill>
                      <a:prstDash val="solid"/>
                      <a:round/>
                      <a:headEnd type="none" w="med" len="med"/>
                      <a:tailEnd type="none" w="med" len="med"/>
                    </a:lnR>
                    <a:solidFill>
                      <a:srgbClr val="1F497D">
                        <a:alpha val="20000"/>
                      </a:srgbClr>
                    </a:solidFill>
                  </a:tcPr>
                </a:tc>
                <a:tc hMerge="1">
                  <a:txBody>
                    <a:bodyPr/>
                    <a:lstStyle/>
                    <a:p>
                      <a:endParaRPr lang="en-US" dirty="0"/>
                    </a:p>
                  </a:txBody>
                  <a:tcPr>
                    <a:solidFill>
                      <a:srgbClr val="1F497D">
                        <a:alpha val="20000"/>
                      </a:srgbClr>
                    </a:solidFill>
                  </a:tcPr>
                </a:tc>
                <a:tc>
                  <a:txBody>
                    <a:bodyPr/>
                    <a:lstStyle/>
                    <a:p>
                      <a:pPr algn="r"/>
                      <a:r>
                        <a:rPr lang="en-US" sz="2000" dirty="0" smtClean="0"/>
                        <a:t>96,850</a:t>
                      </a:r>
                      <a:endParaRPr lang="en-US" sz="2000" dirty="0"/>
                    </a:p>
                  </a:txBody>
                  <a:tcPr>
                    <a:lnL w="12700" cap="flat" cmpd="sng" algn="ctr">
                      <a:solidFill>
                        <a:schemeClr val="tx1"/>
                      </a:solidFill>
                      <a:prstDash val="solid"/>
                      <a:round/>
                      <a:headEnd type="none" w="med" len="med"/>
                      <a:tailEnd type="none" w="med" len="med"/>
                    </a:lnL>
                    <a:solidFill>
                      <a:srgbClr val="1F497D">
                        <a:alpha val="20000"/>
                      </a:srgbClr>
                    </a:solidFill>
                  </a:tcPr>
                </a:tc>
                <a:tc>
                  <a:txBody>
                    <a:bodyPr/>
                    <a:lstStyle/>
                    <a:p>
                      <a:pPr algn="r"/>
                      <a:r>
                        <a:rPr lang="en-US" sz="2000" dirty="0" smtClean="0"/>
                        <a:t>17.0%</a:t>
                      </a:r>
                      <a:endParaRPr lang="en-US" sz="2000" dirty="0"/>
                    </a:p>
                  </a:txBody>
                  <a:tcPr>
                    <a:solidFill>
                      <a:srgbClr val="1F497D">
                        <a:alpha val="20000"/>
                      </a:srgbClr>
                    </a:solidFill>
                  </a:tcPr>
                </a:tc>
              </a:tr>
              <a:tr h="419331">
                <a:tc>
                  <a:txBody>
                    <a:bodyPr/>
                    <a:lstStyle/>
                    <a:p>
                      <a:endParaRPr lang="en-US" dirty="0"/>
                    </a:p>
                  </a:txBody>
                  <a:tcPr>
                    <a:noFill/>
                  </a:tcPr>
                </a:tc>
                <a:tc>
                  <a:txBody>
                    <a:bodyPr/>
                    <a:lstStyle/>
                    <a:p>
                      <a:endParaRPr lang="en-US" dirty="0"/>
                    </a:p>
                  </a:txBody>
                  <a:tcPr>
                    <a:noFill/>
                  </a:tcPr>
                </a:tc>
                <a:tc gridSpan="2">
                  <a:txBody>
                    <a:bodyPr/>
                    <a:lstStyle/>
                    <a:p>
                      <a:endParaRPr lang="en-US" dirty="0"/>
                    </a:p>
                  </a:txBody>
                  <a:tcPr>
                    <a:noFill/>
                  </a:tcPr>
                </a:tc>
                <a:tc hMerge="1">
                  <a:txBody>
                    <a:bodyPr/>
                    <a:lstStyle/>
                    <a:p>
                      <a:endParaRPr lang="en-US" dirty="0"/>
                    </a:p>
                  </a:txBody>
                  <a:tcPr>
                    <a:noFill/>
                  </a:tcPr>
                </a:tc>
                <a:tc>
                  <a:txBody>
                    <a:bodyPr/>
                    <a:lstStyle/>
                    <a:p>
                      <a:endParaRPr lang="en-US" dirty="0"/>
                    </a:p>
                  </a:txBody>
                  <a:tcPr>
                    <a:noFill/>
                  </a:tcPr>
                </a:tc>
                <a:tc gridSpan="2">
                  <a:txBody>
                    <a:bodyPr/>
                    <a:lstStyle/>
                    <a:p>
                      <a:endParaRPr lang="en-US" dirty="0"/>
                    </a:p>
                  </a:txBody>
                  <a:tcPr>
                    <a:noFill/>
                  </a:tcPr>
                </a:tc>
                <a:tc hMerge="1">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419331">
                <a:tc gridSpan="7">
                  <a:txBody>
                    <a:bodyPr/>
                    <a:lstStyle/>
                    <a:p>
                      <a:r>
                        <a:rPr lang="en-US" sz="1400" dirty="0" smtClean="0"/>
                        <a:t>Source:  U.S.</a:t>
                      </a:r>
                      <a:r>
                        <a:rPr lang="en-US" sz="1400" baseline="0" dirty="0" smtClean="0"/>
                        <a:t> Census Bureau; American Community Survey 1-year estimates</a:t>
                      </a:r>
                      <a:endParaRPr lang="en-US" sz="1400" dirty="0"/>
                    </a:p>
                  </a:txBody>
                  <a:tcPr>
                    <a:solidFill>
                      <a:srgbClr val="1F497D">
                        <a:alpha val="20000"/>
                      </a:srgbClr>
                    </a:solidFill>
                  </a:tcPr>
                </a:tc>
                <a:tc hMerge="1">
                  <a:txBody>
                    <a:bodyPr/>
                    <a:lstStyle/>
                    <a:p>
                      <a:endParaRPr lang="en-US" dirty="0"/>
                    </a:p>
                  </a:txBody>
                  <a:tcPr>
                    <a:solidFill>
                      <a:srgbClr val="1F497D">
                        <a:alpha val="20000"/>
                      </a:srgbClr>
                    </a:solidFill>
                  </a:tcPr>
                </a:tc>
                <a:tc hMerge="1">
                  <a:txBody>
                    <a:bodyPr/>
                    <a:lstStyle/>
                    <a:p>
                      <a:endParaRPr lang="en-US" dirty="0"/>
                    </a:p>
                  </a:txBody>
                  <a:tcPr>
                    <a:solidFill>
                      <a:srgbClr val="1F497D">
                        <a:alpha val="20000"/>
                      </a:srgbClr>
                    </a:solidFill>
                  </a:tcPr>
                </a:tc>
                <a:tc hMerge="1">
                  <a:txBody>
                    <a:bodyPr/>
                    <a:lstStyle/>
                    <a:p>
                      <a:endParaRPr lang="en-US" dirty="0"/>
                    </a:p>
                  </a:txBody>
                  <a:tcPr>
                    <a:solidFill>
                      <a:srgbClr val="1F497D">
                        <a:alpha val="20000"/>
                      </a:srgbClr>
                    </a:solidFill>
                  </a:tcPr>
                </a:tc>
                <a:tc hMerge="1">
                  <a:txBody>
                    <a:bodyPr/>
                    <a:lstStyle/>
                    <a:p>
                      <a:endParaRPr lang="en-US" dirty="0"/>
                    </a:p>
                  </a:txBody>
                  <a:tcPr>
                    <a:solidFill>
                      <a:srgbClr val="1F497D">
                        <a:alpha val="20000"/>
                      </a:srgbClr>
                    </a:solidFill>
                  </a:tcPr>
                </a:tc>
                <a:tc hMerge="1">
                  <a:txBody>
                    <a:bodyPr/>
                    <a:lstStyle/>
                    <a:p>
                      <a:endParaRPr lang="en-US" dirty="0"/>
                    </a:p>
                  </a:txBody>
                  <a:tcPr>
                    <a:solidFill>
                      <a:srgbClr val="1F497D">
                        <a:alpha val="20000"/>
                      </a:srgbClr>
                    </a:solidFill>
                  </a:tcPr>
                </a:tc>
                <a:tc hMerge="1">
                  <a:txBody>
                    <a:bodyPr/>
                    <a:lstStyle/>
                    <a:p>
                      <a:endParaRPr lang="en-US" dirty="0"/>
                    </a:p>
                  </a:txBody>
                  <a:tcPr>
                    <a:solidFill>
                      <a:srgbClr val="1F497D">
                        <a:alpha val="20000"/>
                      </a:srgbClr>
                    </a:solidFill>
                  </a:tcPr>
                </a:tc>
                <a:tc>
                  <a:txBody>
                    <a:bodyPr/>
                    <a:lstStyle/>
                    <a:p>
                      <a:endParaRPr lang="en-US" dirty="0"/>
                    </a:p>
                  </a:txBody>
                  <a:tcPr>
                    <a:solidFill>
                      <a:srgbClr val="1F497D">
                        <a:alpha val="20000"/>
                      </a:srgbClr>
                    </a:solidFill>
                  </a:tcPr>
                </a:tc>
                <a:tc>
                  <a:txBody>
                    <a:bodyPr/>
                    <a:lstStyle/>
                    <a:p>
                      <a:endParaRPr lang="en-US" dirty="0"/>
                    </a:p>
                  </a:txBody>
                  <a:tcPr>
                    <a:solidFill>
                      <a:srgbClr val="1F497D">
                        <a:alpha val="20000"/>
                      </a:srgbClr>
                    </a:solidFill>
                  </a:tcPr>
                </a:tc>
              </a:tr>
            </a:tbl>
          </a:graphicData>
        </a:graphic>
      </p:graphicFrame>
    </p:spTree>
    <p:extLst>
      <p:ext uri="{BB962C8B-B14F-4D97-AF65-F5344CB8AC3E}">
        <p14:creationId xmlns:p14="http://schemas.microsoft.com/office/powerpoint/2010/main" val="2008162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athomebuilders.com/wp-content/uploads/2011/08/streetscap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54" y="-98881"/>
            <a:ext cx="4048555" cy="27101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bigcentersusa.com/wp-content/gallery/North-County-Plaza/north-county_marshalls_dollar-t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420532"/>
            <a:ext cx="3797511" cy="28509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cdn-images3.assistedliving.com/wp-content/uploads/2013/09/suburban-apart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20" y="4735522"/>
            <a:ext cx="3464213" cy="21362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uburbs homes for sale in Montreal Ca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570522"/>
            <a:ext cx="3449769" cy="23907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32 Corporate Woo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3750" y="-39201"/>
            <a:ext cx="2442516" cy="155638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office park pictures johnson coun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3566" y="2111341"/>
            <a:ext cx="4050070" cy="238923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office park pictures johnson coun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9094" y="3480868"/>
            <a:ext cx="2493556" cy="188726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8" descr="Photo of this facil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20" descr="Photo of this facility"/>
          <p:cNvSpPr>
            <a:spLocks noChangeAspect="1" noChangeArrowheads="1"/>
          </p:cNvSpPr>
          <p:nvPr/>
        </p:nvSpPr>
        <p:spPr bwMode="auto">
          <a:xfrm>
            <a:off x="307975" y="7937"/>
            <a:ext cx="3196026" cy="31960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94" name="Picture 22" descr="Image result for office park pictures johnson count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6517" y="7936"/>
            <a:ext cx="3197483" cy="2147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38311" y="1384245"/>
            <a:ext cx="2508208" cy="2246769"/>
          </a:xfrm>
          <a:prstGeom prst="rect">
            <a:avLst/>
          </a:prstGeom>
          <a:solidFill>
            <a:srgbClr val="FFCF89"/>
          </a:solidFill>
        </p:spPr>
        <p:txBody>
          <a:bodyPr wrap="square" rtlCol="0">
            <a:spAutoFit/>
          </a:bodyPr>
          <a:lstStyle/>
          <a:p>
            <a:pPr algn="ctr"/>
            <a:endParaRPr lang="en-US" sz="2800" b="1" dirty="0" smtClean="0">
              <a:solidFill>
                <a:srgbClr val="1F497D"/>
              </a:solidFill>
            </a:endParaRPr>
          </a:p>
          <a:p>
            <a:pPr algn="ctr"/>
            <a:r>
              <a:rPr lang="en-US" sz="2800" b="1" dirty="0" smtClean="0">
                <a:solidFill>
                  <a:srgbClr val="1F497D"/>
                </a:solidFill>
              </a:rPr>
              <a:t>A thriving community benefits us all</a:t>
            </a:r>
          </a:p>
          <a:p>
            <a:pPr algn="ctr"/>
            <a:endParaRPr lang="en-US" sz="2800" b="1" dirty="0">
              <a:solidFill>
                <a:srgbClr val="1F497D"/>
              </a:solidFill>
            </a:endParaRPr>
          </a:p>
        </p:txBody>
      </p:sp>
      <p:pic>
        <p:nvPicPr>
          <p:cNvPr id="16" name="Picture 2" descr="http://270c81.medialib.glogster.com/media/49/499dbcc2f06c94d2134359a3d782ae473ab5e7275cf2a5fbd72e3650827d9c95/suburban-street-copy.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92767" y="4500572"/>
            <a:ext cx="4011653" cy="240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418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4817"/>
            <a:ext cx="7772400" cy="4114800"/>
          </a:xfrm>
        </p:spPr>
        <p:txBody>
          <a:bodyPr/>
          <a:lstStyle/>
          <a:p>
            <a:pPr marL="0" indent="0" algn="ctr">
              <a:buNone/>
            </a:pPr>
            <a:r>
              <a:rPr lang="en-US" sz="2800" b="1" dirty="0" smtClean="0">
                <a:solidFill>
                  <a:srgbClr val="1F497D"/>
                </a:solidFill>
              </a:rPr>
              <a:t>Costs to Society</a:t>
            </a:r>
          </a:p>
          <a:p>
            <a:pPr>
              <a:buClr>
                <a:schemeClr val="tx2"/>
              </a:buClr>
              <a:buSzPct val="150000"/>
            </a:pPr>
            <a:r>
              <a:rPr lang="en-US" sz="2600" dirty="0" smtClean="0"/>
              <a:t>Lower student achievement in schools</a:t>
            </a:r>
          </a:p>
          <a:p>
            <a:pPr>
              <a:buClr>
                <a:schemeClr val="tx2"/>
              </a:buClr>
              <a:buSzPct val="150000"/>
            </a:pPr>
            <a:r>
              <a:rPr lang="en-US" sz="2600" dirty="0" smtClean="0"/>
              <a:t>Loss of human potential and productivity</a:t>
            </a:r>
          </a:p>
          <a:p>
            <a:pPr>
              <a:buClr>
                <a:schemeClr val="tx2"/>
              </a:buClr>
              <a:buSzPct val="150000"/>
            </a:pPr>
            <a:r>
              <a:rPr lang="en-US" sz="2600" dirty="0" smtClean="0"/>
              <a:t>Reduction of workforce readiness and economic competitiveness</a:t>
            </a:r>
          </a:p>
          <a:p>
            <a:pPr>
              <a:buClr>
                <a:schemeClr val="tx2"/>
              </a:buClr>
              <a:buSzPct val="150000"/>
            </a:pPr>
            <a:r>
              <a:rPr lang="en-US" sz="2600" dirty="0" smtClean="0"/>
              <a:t>Worse health outcomes, higher health insurance premiums, and higher medical costs</a:t>
            </a:r>
          </a:p>
          <a:p>
            <a:pPr>
              <a:buClr>
                <a:schemeClr val="tx2"/>
              </a:buClr>
              <a:buSzPct val="150000"/>
            </a:pPr>
            <a:r>
              <a:rPr lang="en-US" sz="2600" dirty="0" smtClean="0"/>
              <a:t>Increased crime and the rising cost of criminal justice</a:t>
            </a:r>
          </a:p>
          <a:p>
            <a:pPr>
              <a:buClr>
                <a:schemeClr val="tx2"/>
              </a:buClr>
              <a:buSzPct val="150000"/>
            </a:pPr>
            <a:r>
              <a:rPr lang="en-US" sz="2600" dirty="0" smtClean="0"/>
              <a:t>Erosion of a tax base</a:t>
            </a:r>
            <a:endParaRPr lang="en-US" sz="2600" dirty="0"/>
          </a:p>
        </p:txBody>
      </p:sp>
      <p:sp>
        <p:nvSpPr>
          <p:cNvPr id="2" name="TextBox 1"/>
          <p:cNvSpPr txBox="1"/>
          <p:nvPr/>
        </p:nvSpPr>
        <p:spPr>
          <a:xfrm rot="2629491">
            <a:off x="7067002" y="4775248"/>
            <a:ext cx="619319" cy="1378081"/>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1562100" y="4987234"/>
            <a:ext cx="6019800" cy="954107"/>
          </a:xfrm>
          <a:prstGeom prst="rect">
            <a:avLst/>
          </a:prstGeom>
          <a:noFill/>
          <a:ln w="57150">
            <a:solidFill>
              <a:srgbClr val="FE230A"/>
            </a:solidFill>
          </a:ln>
        </p:spPr>
        <p:txBody>
          <a:bodyPr wrap="square" rtlCol="0" anchor="ctr">
            <a:spAutoFit/>
          </a:bodyPr>
          <a:lstStyle/>
          <a:p>
            <a:pPr algn="ctr"/>
            <a:r>
              <a:rPr lang="en-US" sz="2800" dirty="0" smtClean="0"/>
              <a:t>Estimated real costs annually:</a:t>
            </a:r>
          </a:p>
          <a:p>
            <a:pPr algn="ctr"/>
            <a:r>
              <a:rPr lang="en-US" sz="2800" dirty="0" smtClean="0"/>
              <a:t>$250 Billion to $500 Billion</a:t>
            </a:r>
            <a:endParaRPr lang="en-US" sz="2800" dirty="0"/>
          </a:p>
        </p:txBody>
      </p:sp>
      <p:sp>
        <p:nvSpPr>
          <p:cNvPr id="5" name="TextBox 4"/>
          <p:cNvSpPr txBox="1"/>
          <p:nvPr/>
        </p:nvSpPr>
        <p:spPr>
          <a:xfrm>
            <a:off x="0" y="6208960"/>
            <a:ext cx="6676124" cy="523220"/>
          </a:xfrm>
          <a:prstGeom prst="rect">
            <a:avLst/>
          </a:prstGeom>
          <a:noFill/>
        </p:spPr>
        <p:txBody>
          <a:bodyPr wrap="square" rtlCol="0">
            <a:spAutoFit/>
          </a:bodyPr>
          <a:lstStyle/>
          <a:p>
            <a:r>
              <a:rPr lang="en-US" sz="1400" dirty="0"/>
              <a:t>The High Public Cost of Low </a:t>
            </a:r>
            <a:r>
              <a:rPr lang="en-US" sz="1400" dirty="0" smtClean="0"/>
              <a:t>Wages, UC Berkley Labor Center, 2015</a:t>
            </a:r>
          </a:p>
          <a:p>
            <a:r>
              <a:rPr lang="en-US" sz="1400" dirty="0" smtClean="0"/>
              <a:t>The Economic and Societal Costs of Poverty, House Hearing, 110 Congress, 2007</a:t>
            </a:r>
          </a:p>
        </p:txBody>
      </p:sp>
    </p:spTree>
    <p:extLst>
      <p:ext uri="{BB962C8B-B14F-4D97-AF65-F5344CB8AC3E}">
        <p14:creationId xmlns:p14="http://schemas.microsoft.com/office/powerpoint/2010/main" val="1557190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80555"/>
            <a:ext cx="9448800" cy="7301346"/>
          </a:xfrm>
          <a:prstGeom prst="rect">
            <a:avLst/>
          </a:prstGeom>
        </p:spPr>
      </p:pic>
      <p:sp>
        <p:nvSpPr>
          <p:cNvPr id="4" name="TextBox 3"/>
          <p:cNvSpPr txBox="1"/>
          <p:nvPr/>
        </p:nvSpPr>
        <p:spPr>
          <a:xfrm>
            <a:off x="3200400" y="0"/>
            <a:ext cx="990600" cy="369332"/>
          </a:xfrm>
          <a:prstGeom prst="rect">
            <a:avLst/>
          </a:prstGeom>
          <a:noFill/>
        </p:spPr>
        <p:txBody>
          <a:bodyPr wrap="square" rtlCol="0">
            <a:spAutoFit/>
          </a:bodyPr>
          <a:lstStyle/>
          <a:p>
            <a:r>
              <a:rPr lang="en-US" b="1" dirty="0" smtClean="0">
                <a:latin typeface="Arial Black" panose="020B0A04020102020204" pitchFamily="34" charset="0"/>
              </a:rPr>
              <a:t>6.5%</a:t>
            </a:r>
            <a:endParaRPr lang="en-US" b="1" dirty="0">
              <a:latin typeface="Arial Black" panose="020B0A04020102020204" pitchFamily="34" charset="0"/>
            </a:endParaRPr>
          </a:p>
        </p:txBody>
      </p:sp>
    </p:spTree>
    <p:extLst>
      <p:ext uri="{BB962C8B-B14F-4D97-AF65-F5344CB8AC3E}">
        <p14:creationId xmlns:p14="http://schemas.microsoft.com/office/powerpoint/2010/main" val="3548525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90600" y="596900"/>
            <a:ext cx="7239000" cy="838200"/>
          </a:xfrm>
        </p:spPr>
        <p:txBody>
          <a:bodyPr/>
          <a:lstStyle/>
          <a:p>
            <a:r>
              <a:rPr lang="en-US" altLang="en-US" sz="2800" b="1" dirty="0" smtClean="0">
                <a:latin typeface="Calibri" panose="020F0502020204030204" pitchFamily="34" charset="0"/>
              </a:rPr>
              <a:t>Number below poverty by school district</a:t>
            </a:r>
            <a:br>
              <a:rPr lang="en-US" altLang="en-US" sz="2800" b="1" dirty="0" smtClean="0">
                <a:latin typeface="Calibri" panose="020F0502020204030204" pitchFamily="34" charset="0"/>
              </a:rPr>
            </a:br>
            <a:r>
              <a:rPr lang="en-US" altLang="en-US" sz="2000" b="1" dirty="0" smtClean="0">
                <a:latin typeface="Calibri" panose="020F0502020204030204" pitchFamily="34" charset="0"/>
              </a:rPr>
              <a:t>Ages 5-17</a:t>
            </a:r>
          </a:p>
        </p:txBody>
      </p:sp>
      <p:graphicFrame>
        <p:nvGraphicFramePr>
          <p:cNvPr id="32771" name="Content Placeholder 3"/>
          <p:cNvGraphicFramePr>
            <a:graphicFrameLocks noGrp="1"/>
          </p:cNvGraphicFramePr>
          <p:nvPr>
            <p:ph idx="1"/>
            <p:extLst>
              <p:ext uri="{D42A27DB-BD31-4B8C-83A1-F6EECF244321}">
                <p14:modId xmlns:p14="http://schemas.microsoft.com/office/powerpoint/2010/main" val="2761525076"/>
              </p:ext>
            </p:extLst>
          </p:nvPr>
        </p:nvGraphicFramePr>
        <p:xfrm>
          <a:off x="152400" y="1549400"/>
          <a:ext cx="8077200" cy="4597400"/>
        </p:xfrm>
        <a:graphic>
          <a:graphicData uri="http://schemas.openxmlformats.org/presentationml/2006/ole">
            <mc:AlternateContent xmlns:mc="http://schemas.openxmlformats.org/markup-compatibility/2006">
              <mc:Choice xmlns:v="urn:schemas-microsoft-com:vml" Requires="v">
                <p:oleObj spid="_x0000_s1082" name="Chart" r:id="rId4" imgW="7876715" imgH="4602879" progId="Excel.Chart.8">
                  <p:embed/>
                </p:oleObj>
              </mc:Choice>
              <mc:Fallback>
                <p:oleObj name="Chart" r:id="rId4" imgW="7876715" imgH="460287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49400"/>
                        <a:ext cx="8077200" cy="4597400"/>
                      </a:xfrm>
                      <a:prstGeom prst="rect">
                        <a:avLst/>
                      </a:prstGeom>
                      <a:noFill/>
                      <a:ln>
                        <a:noFill/>
                      </a:ln>
                      <a:extLst/>
                    </p:spPr>
                  </p:pic>
                </p:oleObj>
              </mc:Fallback>
            </mc:AlternateContent>
          </a:graphicData>
        </a:graphic>
      </p:graphicFrame>
      <p:sp>
        <p:nvSpPr>
          <p:cNvPr id="32772" name="Rectangle 4"/>
          <p:cNvSpPr>
            <a:spLocks noChangeArrowheads="1"/>
          </p:cNvSpPr>
          <p:nvPr/>
        </p:nvSpPr>
        <p:spPr bwMode="auto">
          <a:xfrm>
            <a:off x="685800" y="6284913"/>
            <a:ext cx="4689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dirty="0">
                <a:solidFill>
                  <a:srgbClr val="000000"/>
                </a:solidFill>
                <a:latin typeface="Calibri" panose="020F0502020204030204" pitchFamily="34" charset="0"/>
              </a:rPr>
              <a:t>U.S. Census Bureau, Small Area Income and Poverty Estimates</a:t>
            </a:r>
          </a:p>
        </p:txBody>
      </p:sp>
      <p:sp>
        <p:nvSpPr>
          <p:cNvPr id="2" name="TextBox 1"/>
          <p:cNvSpPr txBox="1"/>
          <p:nvPr/>
        </p:nvSpPr>
        <p:spPr>
          <a:xfrm>
            <a:off x="7543800" y="1447800"/>
            <a:ext cx="1447800" cy="830997"/>
          </a:xfrm>
          <a:prstGeom prst="rect">
            <a:avLst/>
          </a:prstGeom>
          <a:noFill/>
        </p:spPr>
        <p:txBody>
          <a:bodyPr wrap="square" rtlCol="0">
            <a:spAutoFit/>
          </a:bodyPr>
          <a:lstStyle/>
          <a:p>
            <a:r>
              <a:rPr lang="en-US" sz="1600" b="1" dirty="0" smtClean="0"/>
              <a:t>Poverty Rate</a:t>
            </a:r>
          </a:p>
          <a:p>
            <a:endParaRPr lang="en-US" sz="1600" dirty="0" smtClean="0"/>
          </a:p>
          <a:p>
            <a:r>
              <a:rPr lang="en-US" sz="1600" dirty="0"/>
              <a:t> </a:t>
            </a:r>
            <a:r>
              <a:rPr lang="en-US" sz="1600" dirty="0" smtClean="0"/>
              <a:t>      10.7%</a:t>
            </a:r>
            <a:endParaRPr lang="en-US" sz="1600" dirty="0"/>
          </a:p>
        </p:txBody>
      </p:sp>
      <p:sp>
        <p:nvSpPr>
          <p:cNvPr id="3" name="TextBox 2"/>
          <p:cNvSpPr txBox="1"/>
          <p:nvPr/>
        </p:nvSpPr>
        <p:spPr>
          <a:xfrm>
            <a:off x="7924800" y="2514600"/>
            <a:ext cx="914400" cy="338554"/>
          </a:xfrm>
          <a:prstGeom prst="rect">
            <a:avLst/>
          </a:prstGeom>
          <a:noFill/>
        </p:spPr>
        <p:txBody>
          <a:bodyPr wrap="square" rtlCol="0">
            <a:spAutoFit/>
          </a:bodyPr>
          <a:lstStyle/>
          <a:p>
            <a:r>
              <a:rPr lang="en-US" sz="1600" dirty="0" smtClean="0"/>
              <a:t>8.1%</a:t>
            </a:r>
            <a:endParaRPr lang="en-US" sz="1600" dirty="0"/>
          </a:p>
        </p:txBody>
      </p:sp>
      <p:sp>
        <p:nvSpPr>
          <p:cNvPr id="4" name="TextBox 3"/>
          <p:cNvSpPr txBox="1"/>
          <p:nvPr/>
        </p:nvSpPr>
        <p:spPr>
          <a:xfrm>
            <a:off x="7924800" y="3232150"/>
            <a:ext cx="762000" cy="338554"/>
          </a:xfrm>
          <a:prstGeom prst="rect">
            <a:avLst/>
          </a:prstGeom>
          <a:noFill/>
        </p:spPr>
        <p:txBody>
          <a:bodyPr wrap="square" rtlCol="0">
            <a:spAutoFit/>
          </a:bodyPr>
          <a:lstStyle/>
          <a:p>
            <a:r>
              <a:rPr lang="en-US" sz="1600" dirty="0" smtClean="0"/>
              <a:t>3.2%</a:t>
            </a:r>
            <a:endParaRPr lang="en-US" sz="1600" dirty="0"/>
          </a:p>
        </p:txBody>
      </p:sp>
      <p:sp>
        <p:nvSpPr>
          <p:cNvPr id="5" name="TextBox 4"/>
          <p:cNvSpPr txBox="1"/>
          <p:nvPr/>
        </p:nvSpPr>
        <p:spPr>
          <a:xfrm>
            <a:off x="7924800" y="3848100"/>
            <a:ext cx="762000" cy="338554"/>
          </a:xfrm>
          <a:prstGeom prst="rect">
            <a:avLst/>
          </a:prstGeom>
          <a:noFill/>
        </p:spPr>
        <p:txBody>
          <a:bodyPr wrap="square" rtlCol="0">
            <a:spAutoFit/>
          </a:bodyPr>
          <a:lstStyle/>
          <a:p>
            <a:r>
              <a:rPr lang="en-US" sz="1600" dirty="0" smtClean="0"/>
              <a:t>8.0%</a:t>
            </a:r>
            <a:endParaRPr lang="en-US" sz="1600" dirty="0"/>
          </a:p>
        </p:txBody>
      </p:sp>
      <p:sp>
        <p:nvSpPr>
          <p:cNvPr id="6" name="TextBox 5"/>
          <p:cNvSpPr txBox="1"/>
          <p:nvPr/>
        </p:nvSpPr>
        <p:spPr>
          <a:xfrm>
            <a:off x="7924800" y="4572000"/>
            <a:ext cx="914400" cy="338554"/>
          </a:xfrm>
          <a:prstGeom prst="rect">
            <a:avLst/>
          </a:prstGeom>
          <a:noFill/>
        </p:spPr>
        <p:txBody>
          <a:bodyPr wrap="square" rtlCol="0">
            <a:spAutoFit/>
          </a:bodyPr>
          <a:lstStyle/>
          <a:p>
            <a:r>
              <a:rPr lang="en-US" sz="1600" dirty="0" smtClean="0"/>
              <a:t>3.9%</a:t>
            </a:r>
            <a:endParaRPr lang="en-US" sz="1600" dirty="0"/>
          </a:p>
        </p:txBody>
      </p:sp>
      <p:sp>
        <p:nvSpPr>
          <p:cNvPr id="7" name="TextBox 6"/>
          <p:cNvSpPr txBox="1"/>
          <p:nvPr/>
        </p:nvSpPr>
        <p:spPr>
          <a:xfrm>
            <a:off x="7924800" y="5260657"/>
            <a:ext cx="609600" cy="338554"/>
          </a:xfrm>
          <a:prstGeom prst="rect">
            <a:avLst/>
          </a:prstGeom>
          <a:noFill/>
        </p:spPr>
        <p:txBody>
          <a:bodyPr wrap="square" rtlCol="0">
            <a:spAutoFit/>
          </a:bodyPr>
          <a:lstStyle/>
          <a:p>
            <a:r>
              <a:rPr lang="en-US" sz="1600" dirty="0" smtClean="0"/>
              <a:t>5.2%</a:t>
            </a:r>
            <a:endParaRPr lang="en-US" sz="1600" dirty="0"/>
          </a:p>
        </p:txBody>
      </p:sp>
    </p:spTree>
    <p:extLst>
      <p:ext uri="{BB962C8B-B14F-4D97-AF65-F5344CB8AC3E}">
        <p14:creationId xmlns:p14="http://schemas.microsoft.com/office/powerpoint/2010/main" val="448284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UCS">
      <a:dk1>
        <a:sysClr val="windowText" lastClr="000000"/>
      </a:dk1>
      <a:lt1>
        <a:sysClr val="window" lastClr="FFFFFF"/>
      </a:lt1>
      <a:dk2>
        <a:srgbClr val="1F497D"/>
      </a:dk2>
      <a:lt2>
        <a:srgbClr val="EEECE1"/>
      </a:lt2>
      <a:accent1>
        <a:srgbClr val="302AA6"/>
      </a:accent1>
      <a:accent2>
        <a:srgbClr val="FF8042"/>
      </a:accent2>
      <a:accent3>
        <a:srgbClr val="5381A7"/>
      </a:accent3>
      <a:accent4>
        <a:srgbClr val="714AD2"/>
      </a:accent4>
      <a:accent5>
        <a:srgbClr val="4BACC6"/>
      </a:accent5>
      <a:accent6>
        <a:srgbClr val="B5F4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2C3056"/>
    </a:dk2>
    <a:lt2>
      <a:srgbClr val="E7E6E6"/>
    </a:lt2>
    <a:accent1>
      <a:srgbClr val="2C3056"/>
    </a:accent1>
    <a:accent2>
      <a:srgbClr val="FCB932"/>
    </a:accent2>
    <a:accent3>
      <a:srgbClr val="17A2A9"/>
    </a:accent3>
    <a:accent4>
      <a:srgbClr val="738DAC"/>
    </a:accent4>
    <a:accent5>
      <a:srgbClr val="FF3C2D"/>
    </a:accent5>
    <a:accent6>
      <a:srgbClr val="DAE3F3"/>
    </a:accent6>
    <a:hlink>
      <a:srgbClr val="5F66AD"/>
    </a:hlink>
    <a:folHlink>
      <a:srgbClr val="FF3C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2C3056"/>
    </a:dk2>
    <a:lt2>
      <a:srgbClr val="E7E6E6"/>
    </a:lt2>
    <a:accent1>
      <a:srgbClr val="2C3056"/>
    </a:accent1>
    <a:accent2>
      <a:srgbClr val="FCB932"/>
    </a:accent2>
    <a:accent3>
      <a:srgbClr val="17A2A9"/>
    </a:accent3>
    <a:accent4>
      <a:srgbClr val="738DAC"/>
    </a:accent4>
    <a:accent5>
      <a:srgbClr val="FF3C2D"/>
    </a:accent5>
    <a:accent6>
      <a:srgbClr val="DAE3F3"/>
    </a:accent6>
    <a:hlink>
      <a:srgbClr val="5F66AD"/>
    </a:hlink>
    <a:folHlink>
      <a:srgbClr val="FF3C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2C3056"/>
    </a:dk2>
    <a:lt2>
      <a:srgbClr val="E7E6E6"/>
    </a:lt2>
    <a:accent1>
      <a:srgbClr val="2C3056"/>
    </a:accent1>
    <a:accent2>
      <a:srgbClr val="FCB932"/>
    </a:accent2>
    <a:accent3>
      <a:srgbClr val="17A2A9"/>
    </a:accent3>
    <a:accent4>
      <a:srgbClr val="738DAC"/>
    </a:accent4>
    <a:accent5>
      <a:srgbClr val="FF3C2D"/>
    </a:accent5>
    <a:accent6>
      <a:srgbClr val="DAE3F3"/>
    </a:accent6>
    <a:hlink>
      <a:srgbClr val="5F66AD"/>
    </a:hlink>
    <a:folHlink>
      <a:srgbClr val="FF3C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2C3056"/>
    </a:dk2>
    <a:lt2>
      <a:srgbClr val="E7E6E6"/>
    </a:lt2>
    <a:accent1>
      <a:srgbClr val="2C3056"/>
    </a:accent1>
    <a:accent2>
      <a:srgbClr val="FCB932"/>
    </a:accent2>
    <a:accent3>
      <a:srgbClr val="17A2A9"/>
    </a:accent3>
    <a:accent4>
      <a:srgbClr val="738DAC"/>
    </a:accent4>
    <a:accent5>
      <a:srgbClr val="FF3C2D"/>
    </a:accent5>
    <a:accent6>
      <a:srgbClr val="DAE3F3"/>
    </a:accent6>
    <a:hlink>
      <a:srgbClr val="5F66AD"/>
    </a:hlink>
    <a:folHlink>
      <a:srgbClr val="FF3C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2C3056"/>
    </a:dk2>
    <a:lt2>
      <a:srgbClr val="E7E6E6"/>
    </a:lt2>
    <a:accent1>
      <a:srgbClr val="2C3056"/>
    </a:accent1>
    <a:accent2>
      <a:srgbClr val="FCB932"/>
    </a:accent2>
    <a:accent3>
      <a:srgbClr val="17A2A9"/>
    </a:accent3>
    <a:accent4>
      <a:srgbClr val="738DAC"/>
    </a:accent4>
    <a:accent5>
      <a:srgbClr val="FF3C2D"/>
    </a:accent5>
    <a:accent6>
      <a:srgbClr val="DAE3F3"/>
    </a:accent6>
    <a:hlink>
      <a:srgbClr val="5F66AD"/>
    </a:hlink>
    <a:folHlink>
      <a:srgbClr val="FF3C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2C3056"/>
    </a:dk2>
    <a:lt2>
      <a:srgbClr val="E7E6E6"/>
    </a:lt2>
    <a:accent1>
      <a:srgbClr val="2C3056"/>
    </a:accent1>
    <a:accent2>
      <a:srgbClr val="FCB932"/>
    </a:accent2>
    <a:accent3>
      <a:srgbClr val="17A2A9"/>
    </a:accent3>
    <a:accent4>
      <a:srgbClr val="738DAC"/>
    </a:accent4>
    <a:accent5>
      <a:srgbClr val="FF3C2D"/>
    </a:accent5>
    <a:accent6>
      <a:srgbClr val="DAE3F3"/>
    </a:accent6>
    <a:hlink>
      <a:srgbClr val="5F66AD"/>
    </a:hlink>
    <a:folHlink>
      <a:srgbClr val="FF3C2D"/>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2C3056"/>
    </a:dk2>
    <a:lt2>
      <a:srgbClr val="E7E6E6"/>
    </a:lt2>
    <a:accent1>
      <a:srgbClr val="2C3056"/>
    </a:accent1>
    <a:accent2>
      <a:srgbClr val="FCB932"/>
    </a:accent2>
    <a:accent3>
      <a:srgbClr val="17A2A9"/>
    </a:accent3>
    <a:accent4>
      <a:srgbClr val="738DAC"/>
    </a:accent4>
    <a:accent5>
      <a:srgbClr val="FF3C2D"/>
    </a:accent5>
    <a:accent6>
      <a:srgbClr val="DAE3F3"/>
    </a:accent6>
    <a:hlink>
      <a:srgbClr val="5F66AD"/>
    </a:hlink>
    <a:folHlink>
      <a:srgbClr val="FF3C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ited Way">
    <a:dk1>
      <a:sysClr val="windowText" lastClr="000000"/>
    </a:dk1>
    <a:lt1>
      <a:sysClr val="window" lastClr="FFFFFF"/>
    </a:lt1>
    <a:dk2>
      <a:srgbClr val="10167F"/>
    </a:dk2>
    <a:lt2>
      <a:srgbClr val="EEECE1"/>
    </a:lt2>
    <a:accent1>
      <a:srgbClr val="10167F"/>
    </a:accent1>
    <a:accent2>
      <a:srgbClr val="AFB1D4"/>
    </a:accent2>
    <a:accent3>
      <a:srgbClr val="686CAF"/>
    </a:accent3>
    <a:accent4>
      <a:srgbClr val="FF9600"/>
    </a:accent4>
    <a:accent5>
      <a:srgbClr val="FE2300"/>
    </a:accent5>
    <a:accent6>
      <a:srgbClr val="969696"/>
    </a:accent6>
    <a:hlink>
      <a:srgbClr val="0000FF"/>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14113</TotalTime>
  <Words>3520</Words>
  <Application>Microsoft Office PowerPoint</Application>
  <PresentationFormat>On-screen Show (4:3)</PresentationFormat>
  <Paragraphs>235</Paragraphs>
  <Slides>17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ＭＳ Ｐゴシック</vt:lpstr>
      <vt:lpstr>Arial</vt:lpstr>
      <vt:lpstr>Arial Black</vt:lpstr>
      <vt:lpstr>Calibri</vt:lpstr>
      <vt:lpstr>Times New Roman</vt:lpstr>
      <vt:lpstr>Wingdings</vt:lpstr>
      <vt:lpstr>Theme1</vt:lpstr>
      <vt:lpstr>Chart</vt:lpstr>
      <vt:lpstr>Poverty in Johnson County</vt:lpstr>
      <vt:lpstr> United Community Service of Johnson County (UCS)</vt:lpstr>
      <vt:lpstr>If poverty was a city</vt:lpstr>
      <vt:lpstr>How is poverty defined? 2015 Poverty Guidelines</vt:lpstr>
      <vt:lpstr>Johnson County Poverty Data</vt:lpstr>
      <vt:lpstr>PowerPoint Presentation</vt:lpstr>
      <vt:lpstr>PowerPoint Presentation</vt:lpstr>
      <vt:lpstr>PowerPoint Presentation</vt:lpstr>
      <vt:lpstr>Number below poverty by school district Ages 5-17</vt:lpstr>
      <vt:lpstr>Poverty has many faces</vt:lpstr>
      <vt:lpstr>Some groups experience poverty at higher rates</vt:lpstr>
      <vt:lpstr>The majority of the poor work  </vt:lpstr>
      <vt:lpstr>1 in 9 jobs pay less than $10 an hour Johnson County average hourly wages </vt:lpstr>
      <vt:lpstr>Insufficient income requires difficult choices</vt:lpstr>
      <vt:lpstr>PowerPoint Presentation</vt:lpstr>
      <vt:lpstr>What Business Can Do</vt:lpstr>
      <vt:lpstr>Contact Information </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to Inform the  Impact Agenda</dc:title>
  <dc:creator>Karen Wulfkuhle</dc:creator>
  <cp:lastModifiedBy>Karen Wulfkuhle</cp:lastModifiedBy>
  <cp:revision>849</cp:revision>
  <cp:lastPrinted>2016-01-25T14:54:04Z</cp:lastPrinted>
  <dcterms:created xsi:type="dcterms:W3CDTF">2012-08-27T21:15:27Z</dcterms:created>
  <dcterms:modified xsi:type="dcterms:W3CDTF">2016-01-25T21:42:22Z</dcterms:modified>
</cp:coreProperties>
</file>